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56" r:id="rId5"/>
    <p:sldId id="264" r:id="rId6"/>
    <p:sldId id="258" r:id="rId7"/>
    <p:sldId id="310" r:id="rId8"/>
    <p:sldId id="292" r:id="rId9"/>
    <p:sldId id="291" r:id="rId10"/>
    <p:sldId id="293" r:id="rId11"/>
    <p:sldId id="267" r:id="rId12"/>
    <p:sldId id="319" r:id="rId13"/>
    <p:sldId id="294" r:id="rId14"/>
    <p:sldId id="259" r:id="rId15"/>
    <p:sldId id="257" r:id="rId16"/>
    <p:sldId id="315" r:id="rId17"/>
    <p:sldId id="261" r:id="rId18"/>
    <p:sldId id="262" r:id="rId19"/>
    <p:sldId id="260" r:id="rId20"/>
    <p:sldId id="265" r:id="rId21"/>
    <p:sldId id="268" r:id="rId22"/>
    <p:sldId id="269" r:id="rId23"/>
    <p:sldId id="263" r:id="rId24"/>
    <p:sldId id="266" r:id="rId25"/>
    <p:sldId id="316" r:id="rId26"/>
    <p:sldId id="317" r:id="rId27"/>
    <p:sldId id="270" r:id="rId28"/>
    <p:sldId id="302" r:id="rId29"/>
    <p:sldId id="311" r:id="rId30"/>
    <p:sldId id="299" r:id="rId31"/>
    <p:sldId id="304" r:id="rId32"/>
    <p:sldId id="306" r:id="rId33"/>
    <p:sldId id="307" r:id="rId34"/>
    <p:sldId id="309" r:id="rId35"/>
    <p:sldId id="308" r:id="rId36"/>
    <p:sldId id="303" r:id="rId37"/>
    <p:sldId id="312" r:id="rId38"/>
    <p:sldId id="300" r:id="rId39"/>
    <p:sldId id="301" r:id="rId40"/>
    <p:sldId id="313" r:id="rId41"/>
    <p:sldId id="314" r:id="rId42"/>
    <p:sldId id="27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54C3"/>
    <a:srgbClr val="BDD6D6"/>
    <a:srgbClr val="9CB3D6"/>
    <a:srgbClr val="3333FF"/>
    <a:srgbClr val="0066FF"/>
    <a:srgbClr val="3890E5"/>
    <a:srgbClr val="4B9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BF1AA5-6D3E-4381-8FA5-A1F58ECBBBA8}" v="84" dt="2024-02-06T18:36:27.200"/>
    <p1510:client id="{D8540D9B-EC25-4043-9515-09AD627F17D8}" v="2050" dt="2024-02-06T18:48:02.799"/>
    <p1510:client id="{EB452849-6768-C200-297F-81A588779775}" v="1" dt="2024-02-06T01:19:39.7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6"/>
  </p:normalViewPr>
  <p:slideViewPr>
    <p:cSldViewPr snapToGrid="0">
      <p:cViewPr varScale="1">
        <p:scale>
          <a:sx n="144" d="100"/>
          <a:sy n="144" d="100"/>
        </p:scale>
        <p:origin x="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BEDE0F-D7D4-BD44-9985-986BC3F51CF2}"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9BAB-C71C-5948-B622-39FF4D2AFBDC}" type="slidenum">
              <a:rPr lang="en-US" smtClean="0"/>
              <a:t>‹#›</a:t>
            </a:fld>
            <a:endParaRPr lang="en-US"/>
          </a:p>
        </p:txBody>
      </p:sp>
    </p:spTree>
    <p:extLst>
      <p:ext uri="{BB962C8B-B14F-4D97-AF65-F5344CB8AC3E}">
        <p14:creationId xmlns:p14="http://schemas.microsoft.com/office/powerpoint/2010/main" val="2287194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4</a:t>
            </a:fld>
            <a:endParaRPr lang="en-US"/>
          </a:p>
        </p:txBody>
      </p:sp>
    </p:spTree>
    <p:extLst>
      <p:ext uri="{BB962C8B-B14F-4D97-AF65-F5344CB8AC3E}">
        <p14:creationId xmlns:p14="http://schemas.microsoft.com/office/powerpoint/2010/main" val="120765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27</a:t>
            </a:fld>
            <a:endParaRPr lang="en-US"/>
          </a:p>
        </p:txBody>
      </p:sp>
    </p:spTree>
    <p:extLst>
      <p:ext uri="{BB962C8B-B14F-4D97-AF65-F5344CB8AC3E}">
        <p14:creationId xmlns:p14="http://schemas.microsoft.com/office/powerpoint/2010/main" val="1451559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28</a:t>
            </a:fld>
            <a:endParaRPr lang="en-US"/>
          </a:p>
        </p:txBody>
      </p:sp>
    </p:spTree>
    <p:extLst>
      <p:ext uri="{BB962C8B-B14F-4D97-AF65-F5344CB8AC3E}">
        <p14:creationId xmlns:p14="http://schemas.microsoft.com/office/powerpoint/2010/main" val="689976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29</a:t>
            </a:fld>
            <a:endParaRPr lang="en-US"/>
          </a:p>
        </p:txBody>
      </p:sp>
    </p:spTree>
    <p:extLst>
      <p:ext uri="{BB962C8B-B14F-4D97-AF65-F5344CB8AC3E}">
        <p14:creationId xmlns:p14="http://schemas.microsoft.com/office/powerpoint/2010/main" val="1806663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30</a:t>
            </a:fld>
            <a:endParaRPr lang="en-US"/>
          </a:p>
        </p:txBody>
      </p:sp>
    </p:spTree>
    <p:extLst>
      <p:ext uri="{BB962C8B-B14F-4D97-AF65-F5344CB8AC3E}">
        <p14:creationId xmlns:p14="http://schemas.microsoft.com/office/powerpoint/2010/main" val="1588481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31</a:t>
            </a:fld>
            <a:endParaRPr lang="en-US"/>
          </a:p>
        </p:txBody>
      </p:sp>
    </p:spTree>
    <p:extLst>
      <p:ext uri="{BB962C8B-B14F-4D97-AF65-F5344CB8AC3E}">
        <p14:creationId xmlns:p14="http://schemas.microsoft.com/office/powerpoint/2010/main" val="3114654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32</a:t>
            </a:fld>
            <a:endParaRPr lang="en-US"/>
          </a:p>
        </p:txBody>
      </p:sp>
    </p:spTree>
    <p:extLst>
      <p:ext uri="{BB962C8B-B14F-4D97-AF65-F5344CB8AC3E}">
        <p14:creationId xmlns:p14="http://schemas.microsoft.com/office/powerpoint/2010/main" val="4136156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gaining intuition</a:t>
            </a:r>
          </a:p>
        </p:txBody>
      </p:sp>
      <p:sp>
        <p:nvSpPr>
          <p:cNvPr id="4" name="Slide Number Placeholder 3"/>
          <p:cNvSpPr>
            <a:spLocks noGrp="1"/>
          </p:cNvSpPr>
          <p:nvPr>
            <p:ph type="sldNum" sz="quarter" idx="5"/>
          </p:nvPr>
        </p:nvSpPr>
        <p:spPr/>
        <p:txBody>
          <a:bodyPr/>
          <a:lstStyle/>
          <a:p>
            <a:fld id="{9A859BAB-C71C-5948-B622-39FF4D2AFBDC}" type="slidenum">
              <a:rPr lang="en-US" smtClean="0"/>
              <a:t>33</a:t>
            </a:fld>
            <a:endParaRPr lang="en-US"/>
          </a:p>
        </p:txBody>
      </p:sp>
    </p:spTree>
    <p:extLst>
      <p:ext uri="{BB962C8B-B14F-4D97-AF65-F5344CB8AC3E}">
        <p14:creationId xmlns:p14="http://schemas.microsoft.com/office/powerpoint/2010/main" val="4148330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34</a:t>
            </a:fld>
            <a:endParaRPr lang="en-US"/>
          </a:p>
        </p:txBody>
      </p:sp>
    </p:spTree>
    <p:extLst>
      <p:ext uri="{BB962C8B-B14F-4D97-AF65-F5344CB8AC3E}">
        <p14:creationId xmlns:p14="http://schemas.microsoft.com/office/powerpoint/2010/main" val="353494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35</a:t>
            </a:fld>
            <a:endParaRPr lang="en-US"/>
          </a:p>
        </p:txBody>
      </p:sp>
    </p:spTree>
    <p:extLst>
      <p:ext uri="{BB962C8B-B14F-4D97-AF65-F5344CB8AC3E}">
        <p14:creationId xmlns:p14="http://schemas.microsoft.com/office/powerpoint/2010/main" val="3003180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36</a:t>
            </a:fld>
            <a:endParaRPr lang="en-US"/>
          </a:p>
        </p:txBody>
      </p:sp>
    </p:spTree>
    <p:extLst>
      <p:ext uri="{BB962C8B-B14F-4D97-AF65-F5344CB8AC3E}">
        <p14:creationId xmlns:p14="http://schemas.microsoft.com/office/powerpoint/2010/main" val="3412354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ACF1-DFD6-5B02-7C34-635109672B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D3347-20C7-3CEE-135B-82A16456A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E95555-B3FD-3049-17C8-381B7C8988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16D74E-2ACF-A5C6-829A-45B3CEFFB5B4}"/>
              </a:ext>
            </a:extLst>
          </p:cNvPr>
          <p:cNvSpPr>
            <a:spLocks noGrp="1"/>
          </p:cNvSpPr>
          <p:nvPr>
            <p:ph type="sldNum" sz="quarter" idx="5"/>
          </p:nvPr>
        </p:nvSpPr>
        <p:spPr/>
        <p:txBody>
          <a:bodyPr/>
          <a:lstStyle/>
          <a:p>
            <a:fld id="{9A859BAB-C71C-5948-B622-39FF4D2AFBDC}" type="slidenum">
              <a:rPr lang="en-US" smtClean="0"/>
              <a:t>5</a:t>
            </a:fld>
            <a:endParaRPr lang="en-US"/>
          </a:p>
        </p:txBody>
      </p:sp>
    </p:spTree>
    <p:extLst>
      <p:ext uri="{BB962C8B-B14F-4D97-AF65-F5344CB8AC3E}">
        <p14:creationId xmlns:p14="http://schemas.microsoft.com/office/powerpoint/2010/main" val="3528002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37</a:t>
            </a:fld>
            <a:endParaRPr lang="en-US"/>
          </a:p>
        </p:txBody>
      </p:sp>
    </p:spTree>
    <p:extLst>
      <p:ext uri="{BB962C8B-B14F-4D97-AF65-F5344CB8AC3E}">
        <p14:creationId xmlns:p14="http://schemas.microsoft.com/office/powerpoint/2010/main" val="2435616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38</a:t>
            </a:fld>
            <a:endParaRPr lang="en-US"/>
          </a:p>
        </p:txBody>
      </p:sp>
    </p:spTree>
    <p:extLst>
      <p:ext uri="{BB962C8B-B14F-4D97-AF65-F5344CB8AC3E}">
        <p14:creationId xmlns:p14="http://schemas.microsoft.com/office/powerpoint/2010/main" val="3501577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6</a:t>
            </a:fld>
            <a:endParaRPr lang="en-US"/>
          </a:p>
        </p:txBody>
      </p:sp>
    </p:spTree>
    <p:extLst>
      <p:ext uri="{BB962C8B-B14F-4D97-AF65-F5344CB8AC3E}">
        <p14:creationId xmlns:p14="http://schemas.microsoft.com/office/powerpoint/2010/main" val="3043149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7</a:t>
            </a:fld>
            <a:endParaRPr lang="en-US"/>
          </a:p>
        </p:txBody>
      </p:sp>
    </p:spTree>
    <p:extLst>
      <p:ext uri="{BB962C8B-B14F-4D97-AF65-F5344CB8AC3E}">
        <p14:creationId xmlns:p14="http://schemas.microsoft.com/office/powerpoint/2010/main" val="4107603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gaining intuition</a:t>
            </a:r>
          </a:p>
        </p:txBody>
      </p:sp>
      <p:sp>
        <p:nvSpPr>
          <p:cNvPr id="4" name="Slide Number Placeholder 3"/>
          <p:cNvSpPr>
            <a:spLocks noGrp="1"/>
          </p:cNvSpPr>
          <p:nvPr>
            <p:ph type="sldNum" sz="quarter" idx="5"/>
          </p:nvPr>
        </p:nvSpPr>
        <p:spPr/>
        <p:txBody>
          <a:bodyPr/>
          <a:lstStyle/>
          <a:p>
            <a:fld id="{9A859BAB-C71C-5948-B622-39FF4D2AFBDC}" type="slidenum">
              <a:rPr lang="en-US" smtClean="0"/>
              <a:t>8</a:t>
            </a:fld>
            <a:endParaRPr lang="en-US"/>
          </a:p>
        </p:txBody>
      </p:sp>
    </p:spTree>
    <p:extLst>
      <p:ext uri="{BB962C8B-B14F-4D97-AF65-F5344CB8AC3E}">
        <p14:creationId xmlns:p14="http://schemas.microsoft.com/office/powerpoint/2010/main" val="3008521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9</a:t>
            </a:fld>
            <a:endParaRPr lang="en-US"/>
          </a:p>
        </p:txBody>
      </p:sp>
    </p:spTree>
    <p:extLst>
      <p:ext uri="{BB962C8B-B14F-4D97-AF65-F5344CB8AC3E}">
        <p14:creationId xmlns:p14="http://schemas.microsoft.com/office/powerpoint/2010/main" val="248519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10</a:t>
            </a:fld>
            <a:endParaRPr lang="en-US"/>
          </a:p>
        </p:txBody>
      </p:sp>
    </p:spTree>
    <p:extLst>
      <p:ext uri="{BB962C8B-B14F-4D97-AF65-F5344CB8AC3E}">
        <p14:creationId xmlns:p14="http://schemas.microsoft.com/office/powerpoint/2010/main" val="3277843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gaining intuition</a:t>
            </a:r>
          </a:p>
        </p:txBody>
      </p:sp>
      <p:sp>
        <p:nvSpPr>
          <p:cNvPr id="4" name="Slide Number Placeholder 3"/>
          <p:cNvSpPr>
            <a:spLocks noGrp="1"/>
          </p:cNvSpPr>
          <p:nvPr>
            <p:ph type="sldNum" sz="quarter" idx="5"/>
          </p:nvPr>
        </p:nvSpPr>
        <p:spPr/>
        <p:txBody>
          <a:bodyPr/>
          <a:lstStyle/>
          <a:p>
            <a:fld id="{9A859BAB-C71C-5948-B622-39FF4D2AFBDC}" type="slidenum">
              <a:rPr lang="en-US" smtClean="0"/>
              <a:t>25</a:t>
            </a:fld>
            <a:endParaRPr lang="en-US"/>
          </a:p>
        </p:txBody>
      </p:sp>
    </p:spTree>
    <p:extLst>
      <p:ext uri="{BB962C8B-B14F-4D97-AF65-F5344CB8AC3E}">
        <p14:creationId xmlns:p14="http://schemas.microsoft.com/office/powerpoint/2010/main" val="3354356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26</a:t>
            </a:fld>
            <a:endParaRPr lang="en-US"/>
          </a:p>
        </p:txBody>
      </p:sp>
    </p:spTree>
    <p:extLst>
      <p:ext uri="{BB962C8B-B14F-4D97-AF65-F5344CB8AC3E}">
        <p14:creationId xmlns:p14="http://schemas.microsoft.com/office/powerpoint/2010/main" val="262834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15A8-C5EE-B78C-E7AF-F383B1B5AA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232214-3163-8875-F8AD-C202AD2D9F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071CD9-7DC1-9BFD-3F67-AE3D3642BC86}"/>
              </a:ext>
            </a:extLst>
          </p:cNvPr>
          <p:cNvSpPr>
            <a:spLocks noGrp="1"/>
          </p:cNvSpPr>
          <p:nvPr>
            <p:ph type="dt" sz="half" idx="10"/>
          </p:nvPr>
        </p:nvSpPr>
        <p:spPr/>
        <p:txBody>
          <a:bodyPr/>
          <a:lstStyle/>
          <a:p>
            <a:fld id="{DDF42E2E-4545-4923-A9DD-0AFF93CFA57A}" type="datetimeFigureOut">
              <a:rPr lang="en-US" smtClean="0"/>
              <a:t>2/13/24</a:t>
            </a:fld>
            <a:endParaRPr lang="en-US"/>
          </a:p>
        </p:txBody>
      </p:sp>
      <p:sp>
        <p:nvSpPr>
          <p:cNvPr id="5" name="Footer Placeholder 4">
            <a:extLst>
              <a:ext uri="{FF2B5EF4-FFF2-40B4-BE49-F238E27FC236}">
                <a16:creationId xmlns:a16="http://schemas.microsoft.com/office/drawing/2014/main" id="{4CC4A6F4-1A1E-81A0-88DF-8C165542D0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7A35D-9A4F-E44D-59BD-B7E789632300}"/>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3142039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769C-51DB-A5B8-3F68-3ED5D4BCB6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305906-143D-F2DB-4ADC-64A663D307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73459-35DB-3C3A-0F43-01F5E3AC2C9F}"/>
              </a:ext>
            </a:extLst>
          </p:cNvPr>
          <p:cNvSpPr>
            <a:spLocks noGrp="1"/>
          </p:cNvSpPr>
          <p:nvPr>
            <p:ph type="dt" sz="half" idx="10"/>
          </p:nvPr>
        </p:nvSpPr>
        <p:spPr/>
        <p:txBody>
          <a:bodyPr/>
          <a:lstStyle/>
          <a:p>
            <a:fld id="{DDF42E2E-4545-4923-A9DD-0AFF93CFA57A}" type="datetimeFigureOut">
              <a:rPr lang="en-US" smtClean="0"/>
              <a:t>2/13/24</a:t>
            </a:fld>
            <a:endParaRPr lang="en-US"/>
          </a:p>
        </p:txBody>
      </p:sp>
      <p:sp>
        <p:nvSpPr>
          <p:cNvPr id="5" name="Footer Placeholder 4">
            <a:extLst>
              <a:ext uri="{FF2B5EF4-FFF2-40B4-BE49-F238E27FC236}">
                <a16:creationId xmlns:a16="http://schemas.microsoft.com/office/drawing/2014/main" id="{054D96B0-5EBF-B2EC-2A92-BC547CB717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0724F-0F71-815C-7C46-AD9119749110}"/>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2734644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D67D9-AB22-071D-3ACA-CB86490CD0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2E2AA4-0699-C66A-73F8-E3C52BB4A5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894BB5-BEA9-A861-A595-5491B767CF79}"/>
              </a:ext>
            </a:extLst>
          </p:cNvPr>
          <p:cNvSpPr>
            <a:spLocks noGrp="1"/>
          </p:cNvSpPr>
          <p:nvPr>
            <p:ph type="dt" sz="half" idx="10"/>
          </p:nvPr>
        </p:nvSpPr>
        <p:spPr/>
        <p:txBody>
          <a:bodyPr/>
          <a:lstStyle/>
          <a:p>
            <a:fld id="{DDF42E2E-4545-4923-A9DD-0AFF93CFA57A}" type="datetimeFigureOut">
              <a:rPr lang="en-US" smtClean="0"/>
              <a:t>2/13/24</a:t>
            </a:fld>
            <a:endParaRPr lang="en-US"/>
          </a:p>
        </p:txBody>
      </p:sp>
      <p:sp>
        <p:nvSpPr>
          <p:cNvPr id="5" name="Footer Placeholder 4">
            <a:extLst>
              <a:ext uri="{FF2B5EF4-FFF2-40B4-BE49-F238E27FC236}">
                <a16:creationId xmlns:a16="http://schemas.microsoft.com/office/drawing/2014/main" id="{2009FA12-14FD-2C77-C912-7F5E90D27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E76E4-C527-3931-8CBF-91766D9E349C}"/>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6526483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9C0-1121-1468-48D7-06E1B33AC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C22C6-98EE-049C-D075-D1B326778F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E9B41-D547-F749-7F12-3844EC214F76}"/>
              </a:ext>
            </a:extLst>
          </p:cNvPr>
          <p:cNvSpPr>
            <a:spLocks noGrp="1"/>
          </p:cNvSpPr>
          <p:nvPr>
            <p:ph type="dt" sz="half" idx="10"/>
          </p:nvPr>
        </p:nvSpPr>
        <p:spPr/>
        <p:txBody>
          <a:bodyPr/>
          <a:lstStyle/>
          <a:p>
            <a:fld id="{DDF42E2E-4545-4923-A9DD-0AFF93CFA57A}" type="datetimeFigureOut">
              <a:rPr lang="en-US" smtClean="0"/>
              <a:t>2/13/24</a:t>
            </a:fld>
            <a:endParaRPr lang="en-US"/>
          </a:p>
        </p:txBody>
      </p:sp>
      <p:sp>
        <p:nvSpPr>
          <p:cNvPr id="5" name="Footer Placeholder 4">
            <a:extLst>
              <a:ext uri="{FF2B5EF4-FFF2-40B4-BE49-F238E27FC236}">
                <a16:creationId xmlns:a16="http://schemas.microsoft.com/office/drawing/2014/main" id="{2AE8B957-3E77-BBE7-042B-CBEDB907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228D9-8EFB-7D84-C9E9-32DE0406E7B3}"/>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51003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C4C4-6BC3-46F6-D651-1FE66B59B4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DDC1F7-E706-8550-0334-B1172A7949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50BCCF-2B0C-A3EA-AF7E-FD62FABB741D}"/>
              </a:ext>
            </a:extLst>
          </p:cNvPr>
          <p:cNvSpPr>
            <a:spLocks noGrp="1"/>
          </p:cNvSpPr>
          <p:nvPr>
            <p:ph type="dt" sz="half" idx="10"/>
          </p:nvPr>
        </p:nvSpPr>
        <p:spPr/>
        <p:txBody>
          <a:bodyPr/>
          <a:lstStyle/>
          <a:p>
            <a:fld id="{DDF42E2E-4545-4923-A9DD-0AFF93CFA57A}" type="datetimeFigureOut">
              <a:rPr lang="en-US" smtClean="0"/>
              <a:t>2/13/24</a:t>
            </a:fld>
            <a:endParaRPr lang="en-US"/>
          </a:p>
        </p:txBody>
      </p:sp>
      <p:sp>
        <p:nvSpPr>
          <p:cNvPr id="5" name="Footer Placeholder 4">
            <a:extLst>
              <a:ext uri="{FF2B5EF4-FFF2-40B4-BE49-F238E27FC236}">
                <a16:creationId xmlns:a16="http://schemas.microsoft.com/office/drawing/2014/main" id="{86E5CF4E-9743-39D2-DBDC-420ACAFD8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DB458F-3B7C-3181-D7F7-2D1F2178387D}"/>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879596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234DC-4BFF-0296-9CDA-727D63AA26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99A74F-DE5D-C997-A421-B67F2170347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824F0D-D3A4-33B1-7E13-48B0637123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CA46697-4491-DCDA-DB4D-6779844780BD}"/>
              </a:ext>
            </a:extLst>
          </p:cNvPr>
          <p:cNvSpPr>
            <a:spLocks noGrp="1"/>
          </p:cNvSpPr>
          <p:nvPr>
            <p:ph type="dt" sz="half" idx="10"/>
          </p:nvPr>
        </p:nvSpPr>
        <p:spPr/>
        <p:txBody>
          <a:bodyPr/>
          <a:lstStyle/>
          <a:p>
            <a:fld id="{DDF42E2E-4545-4923-A9DD-0AFF93CFA57A}" type="datetimeFigureOut">
              <a:rPr lang="en-US" smtClean="0"/>
              <a:t>2/13/24</a:t>
            </a:fld>
            <a:endParaRPr lang="en-US"/>
          </a:p>
        </p:txBody>
      </p:sp>
      <p:sp>
        <p:nvSpPr>
          <p:cNvPr id="6" name="Footer Placeholder 5">
            <a:extLst>
              <a:ext uri="{FF2B5EF4-FFF2-40B4-BE49-F238E27FC236}">
                <a16:creationId xmlns:a16="http://schemas.microsoft.com/office/drawing/2014/main" id="{2C6AC308-7568-F607-EA19-6B26A168FC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660F9E-001B-CBA3-7BAF-E764D1242DD2}"/>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921717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48506-7068-DEDA-F8D9-C3050C47B4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E6261B-20C2-AEFD-9441-3220286DCE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C1864E-47C4-63EF-3D1E-AAAB295888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564EB0-0CF8-CE7B-6636-A17E1649B3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D70728-D3D7-15B2-8BA2-AF8D303FF3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5FECE7-61AC-E338-9C7C-ED4C82A72E85}"/>
              </a:ext>
            </a:extLst>
          </p:cNvPr>
          <p:cNvSpPr>
            <a:spLocks noGrp="1"/>
          </p:cNvSpPr>
          <p:nvPr>
            <p:ph type="dt" sz="half" idx="10"/>
          </p:nvPr>
        </p:nvSpPr>
        <p:spPr/>
        <p:txBody>
          <a:bodyPr/>
          <a:lstStyle/>
          <a:p>
            <a:fld id="{DDF42E2E-4545-4923-A9DD-0AFF93CFA57A}" type="datetimeFigureOut">
              <a:rPr lang="en-US" smtClean="0"/>
              <a:t>2/13/24</a:t>
            </a:fld>
            <a:endParaRPr lang="en-US"/>
          </a:p>
        </p:txBody>
      </p:sp>
      <p:sp>
        <p:nvSpPr>
          <p:cNvPr id="8" name="Footer Placeholder 7">
            <a:extLst>
              <a:ext uri="{FF2B5EF4-FFF2-40B4-BE49-F238E27FC236}">
                <a16:creationId xmlns:a16="http://schemas.microsoft.com/office/drawing/2014/main" id="{2B64838A-DBEE-4A40-F9F2-3768E00E16F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96B15C-3BB9-3AB7-1AC5-0130A8305CBE}"/>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1563372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8D5B0-6F92-10EA-2B6B-7B761A58BC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3F4EA3-9ECA-BC05-513E-37127A898A77}"/>
              </a:ext>
            </a:extLst>
          </p:cNvPr>
          <p:cNvSpPr>
            <a:spLocks noGrp="1"/>
          </p:cNvSpPr>
          <p:nvPr>
            <p:ph type="dt" sz="half" idx="10"/>
          </p:nvPr>
        </p:nvSpPr>
        <p:spPr/>
        <p:txBody>
          <a:bodyPr/>
          <a:lstStyle/>
          <a:p>
            <a:fld id="{DDF42E2E-4545-4923-A9DD-0AFF93CFA57A}" type="datetimeFigureOut">
              <a:rPr lang="en-US" smtClean="0"/>
              <a:t>2/13/24</a:t>
            </a:fld>
            <a:endParaRPr lang="en-US"/>
          </a:p>
        </p:txBody>
      </p:sp>
      <p:sp>
        <p:nvSpPr>
          <p:cNvPr id="4" name="Footer Placeholder 3">
            <a:extLst>
              <a:ext uri="{FF2B5EF4-FFF2-40B4-BE49-F238E27FC236}">
                <a16:creationId xmlns:a16="http://schemas.microsoft.com/office/drawing/2014/main" id="{4FB63F64-8E64-B09C-8435-BE7C02D227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836048-3A6D-A905-99BE-58B4AD77512D}"/>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886787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D3342-EBF0-97ED-0DFF-7AB34B1A7AAD}"/>
              </a:ext>
            </a:extLst>
          </p:cNvPr>
          <p:cNvSpPr>
            <a:spLocks noGrp="1"/>
          </p:cNvSpPr>
          <p:nvPr>
            <p:ph type="dt" sz="half" idx="10"/>
          </p:nvPr>
        </p:nvSpPr>
        <p:spPr/>
        <p:txBody>
          <a:bodyPr/>
          <a:lstStyle/>
          <a:p>
            <a:fld id="{DDF42E2E-4545-4923-A9DD-0AFF93CFA57A}" type="datetimeFigureOut">
              <a:rPr lang="en-US" smtClean="0"/>
              <a:t>2/13/24</a:t>
            </a:fld>
            <a:endParaRPr lang="en-US"/>
          </a:p>
        </p:txBody>
      </p:sp>
      <p:sp>
        <p:nvSpPr>
          <p:cNvPr id="3" name="Footer Placeholder 2">
            <a:extLst>
              <a:ext uri="{FF2B5EF4-FFF2-40B4-BE49-F238E27FC236}">
                <a16:creationId xmlns:a16="http://schemas.microsoft.com/office/drawing/2014/main" id="{B20C853B-5F80-71AE-736B-7EEF317C21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A4D661-1861-E54C-F49A-05627B8CBAF7}"/>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2226297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CEE9-80B5-AA67-6E1F-8051E3C3D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924C3A-D085-C8AC-1023-C7C08349EB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E65B38-2566-E94B-AF6A-37A4EF7B1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BB39F-CDC5-A875-7FE2-A02ECC2ECA8F}"/>
              </a:ext>
            </a:extLst>
          </p:cNvPr>
          <p:cNvSpPr>
            <a:spLocks noGrp="1"/>
          </p:cNvSpPr>
          <p:nvPr>
            <p:ph type="dt" sz="half" idx="10"/>
          </p:nvPr>
        </p:nvSpPr>
        <p:spPr/>
        <p:txBody>
          <a:bodyPr/>
          <a:lstStyle/>
          <a:p>
            <a:fld id="{DDF42E2E-4545-4923-A9DD-0AFF93CFA57A}" type="datetimeFigureOut">
              <a:rPr lang="en-US" smtClean="0"/>
              <a:t>2/13/24</a:t>
            </a:fld>
            <a:endParaRPr lang="en-US"/>
          </a:p>
        </p:txBody>
      </p:sp>
      <p:sp>
        <p:nvSpPr>
          <p:cNvPr id="6" name="Footer Placeholder 5">
            <a:extLst>
              <a:ext uri="{FF2B5EF4-FFF2-40B4-BE49-F238E27FC236}">
                <a16:creationId xmlns:a16="http://schemas.microsoft.com/office/drawing/2014/main" id="{BF57FB9C-3FC0-9FD6-8C9C-C2ACE62CF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0DE1E-4BB3-62FE-F0A8-8DA1A9E82080}"/>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1468350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04DB1-C248-9112-DF88-384551B150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F0A8E7-4DC9-2895-96C0-F192933693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E327DE-5C29-EB78-31B0-782E00066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7F262-D126-3533-5F24-77DCCB655E10}"/>
              </a:ext>
            </a:extLst>
          </p:cNvPr>
          <p:cNvSpPr>
            <a:spLocks noGrp="1"/>
          </p:cNvSpPr>
          <p:nvPr>
            <p:ph type="dt" sz="half" idx="10"/>
          </p:nvPr>
        </p:nvSpPr>
        <p:spPr/>
        <p:txBody>
          <a:bodyPr/>
          <a:lstStyle/>
          <a:p>
            <a:fld id="{DDF42E2E-4545-4923-A9DD-0AFF93CFA57A}" type="datetimeFigureOut">
              <a:rPr lang="en-US" smtClean="0"/>
              <a:t>2/13/24</a:t>
            </a:fld>
            <a:endParaRPr lang="en-US"/>
          </a:p>
        </p:txBody>
      </p:sp>
      <p:sp>
        <p:nvSpPr>
          <p:cNvPr id="6" name="Footer Placeholder 5">
            <a:extLst>
              <a:ext uri="{FF2B5EF4-FFF2-40B4-BE49-F238E27FC236}">
                <a16:creationId xmlns:a16="http://schemas.microsoft.com/office/drawing/2014/main" id="{C25D0120-E561-DF52-0EC1-1331AF7022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0E657A-12C9-B707-6940-8CA0F63C272B}"/>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418545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FB3F11-C567-4FA1-04D4-CBF9C018F3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878690-D15E-B916-D45E-9A0C6C284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061356-3540-0AEC-0406-B9D85A21A4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DF42E2E-4545-4923-A9DD-0AFF93CFA57A}" type="datetimeFigureOut">
              <a:rPr lang="en-US" smtClean="0"/>
              <a:t>2/13/24</a:t>
            </a:fld>
            <a:endParaRPr lang="en-US"/>
          </a:p>
        </p:txBody>
      </p:sp>
      <p:sp>
        <p:nvSpPr>
          <p:cNvPr id="5" name="Footer Placeholder 4">
            <a:extLst>
              <a:ext uri="{FF2B5EF4-FFF2-40B4-BE49-F238E27FC236}">
                <a16:creationId xmlns:a16="http://schemas.microsoft.com/office/drawing/2014/main" id="{FCEDD050-3A7F-B7B7-B652-3DF2B776F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6B2D856-BF7F-3F7F-F5B0-A878A989E6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D8360B-A44C-4DEC-91DC-61F5B6354532}" type="slidenum">
              <a:rPr lang="en-US" smtClean="0"/>
              <a:t>‹#›</a:t>
            </a:fld>
            <a:endParaRPr lang="en-US"/>
          </a:p>
        </p:txBody>
      </p:sp>
    </p:spTree>
    <p:extLst>
      <p:ext uri="{BB962C8B-B14F-4D97-AF65-F5344CB8AC3E}">
        <p14:creationId xmlns:p14="http://schemas.microsoft.com/office/powerpoint/2010/main" val="1256127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aka.ms/ragcha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3.xml"/><Relationship Id="rId5" Type="http://schemas.openxmlformats.org/officeDocument/2006/relationships/hyperlink" Target="https://www.linkedin.com/in/jsu05/" TargetMode="External"/><Relationship Id="rId4" Type="http://schemas.openxmlformats.org/officeDocument/2006/relationships/hyperlink" Target="https://www.youtube.com/watch?v=jC4v5AS4RI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hemeOverride" Target="../theme/themeOverr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hemeOverride" Target="../theme/themeOverr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hemeOverride" Target="../theme/themeOverr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8.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4.xml"/><Relationship Id="rId1" Type="http://schemas.openxmlformats.org/officeDocument/2006/relationships/themeOverride" Target="../theme/themeOverride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hyperlink" Target="https://aka.ms/ragcha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1.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3.xml"/><Relationship Id="rId4" Type="http://schemas.openxmlformats.org/officeDocument/2006/relationships/hyperlink" Target="https://aka.ms/azai/py/cod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hemeOverride" Target="../theme/themeOverride14.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aka.ms/rag/eval" TargetMode="External"/><Relationship Id="rId4" Type="http://schemas.openxmlformats.org/officeDocument/2006/relationships/hyperlink" Target="https://github.com/Azure-Samples/ai-rag-chat-evaluator"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learn.microsoft.com/en-us/azure/architecture/ai-ml/openai/architecture/log-monitor-azure-openai"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aka.ms/rag/thumb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github.com/microsoft/sample-app-aoai-chatGPT/pull/396" TargetMode="Externa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aka.ms/openai/monitor" TargetMode="External"/><Relationship Id="rId5" Type="http://schemas.openxmlformats.org/officeDocument/2006/relationships/image" Target="../media/image31.png"/><Relationship Id="rId4" Type="http://schemas.openxmlformats.org/officeDocument/2006/relationships/hyperlink" Target="https://learn.microsoft.com/azure/ai-services/openai/how-to/monitori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hyperlink" Target="https://aka.ms/hacktogether/chatapp"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6603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Experimenting with quality factors</a:t>
            </a:r>
          </a:p>
        </p:txBody>
      </p:sp>
      <p:sp>
        <p:nvSpPr>
          <p:cNvPr id="7" name="Content Placeholder 2">
            <a:extLst>
              <a:ext uri="{FF2B5EF4-FFF2-40B4-BE49-F238E27FC236}">
                <a16:creationId xmlns:a16="http://schemas.microsoft.com/office/drawing/2014/main" id="{F0885D4C-2F37-FAE8-602B-573FCFB13B98}"/>
              </a:ext>
            </a:extLst>
          </p:cNvPr>
          <p:cNvSpPr>
            <a:spLocks noGrp="1"/>
          </p:cNvSpPr>
          <p:nvPr>
            <p:ph idx="1"/>
          </p:nvPr>
        </p:nvSpPr>
        <p:spPr>
          <a:xfrm>
            <a:off x="838200" y="1747885"/>
            <a:ext cx="4905652" cy="2806281"/>
          </a:xfrm>
        </p:spPr>
        <p:txBody>
          <a:bodyPr wrap="square">
            <a:spAutoFit/>
          </a:bodyPr>
          <a:lstStyle/>
          <a:p>
            <a:pPr marL="0" indent="0">
              <a:buNone/>
              <a:defRPr/>
            </a:pPr>
            <a:r>
              <a:rPr lang="en-US">
                <a:sym typeface="Wingdings" panose="05000000000000000000" pitchFamily="2" charset="2"/>
              </a:rPr>
              <a:t>Find an easy way to experiment with different settings in your RAG chat app.</a:t>
            </a:r>
          </a:p>
          <a:p>
            <a:pPr marL="0" indent="0">
              <a:buNone/>
              <a:defRPr/>
            </a:pPr>
            <a:endParaRPr lang="en-US">
              <a:sym typeface="Wingdings" panose="05000000000000000000" pitchFamily="2" charset="2"/>
            </a:endParaRPr>
          </a:p>
          <a:p>
            <a:pPr marL="0" indent="0">
              <a:buNone/>
              <a:defRPr/>
            </a:pPr>
            <a:r>
              <a:rPr lang="en-US">
                <a:sym typeface="Wingdings" panose="05000000000000000000" pitchFamily="2" charset="2"/>
              </a:rPr>
              <a:t>For </a:t>
            </a:r>
            <a:r>
              <a:rPr lang="en-US">
                <a:solidFill>
                  <a:srgbClr val="2454C3"/>
                </a:solidFill>
                <a:sym typeface="Wingdings" panose="05000000000000000000" pitchFamily="2" charset="2"/>
                <a:hlinkClick r:id="rId4">
                  <a:extLst>
                    <a:ext uri="{A12FA001-AC4F-418D-AE19-62706E023703}">
                      <ahyp:hlinkClr xmlns:ahyp="http://schemas.microsoft.com/office/drawing/2018/hyperlinkcolor" val="tx"/>
                    </a:ext>
                  </a:extLst>
                </a:hlinkClick>
              </a:rPr>
              <a:t>aka.ms/ragchat</a:t>
            </a:r>
            <a:r>
              <a:rPr lang="en-US">
                <a:sym typeface="Wingdings" panose="05000000000000000000" pitchFamily="2" charset="2"/>
              </a:rPr>
              <a:t>,</a:t>
            </a:r>
          </a:p>
          <a:p>
            <a:pPr marL="0" indent="0">
              <a:buNone/>
              <a:defRPr/>
            </a:pPr>
            <a:r>
              <a:rPr lang="en-US">
                <a:sym typeface="Wingdings" panose="05000000000000000000" pitchFamily="2" charset="2"/>
              </a:rPr>
              <a:t>use “Developer Settings”</a:t>
            </a:r>
          </a:p>
        </p:txBody>
      </p:sp>
      <p:pic>
        <p:nvPicPr>
          <p:cNvPr id="5" name="Picture 4" descr="A screenshot of a survey&#10;&#10;Description automatically generated">
            <a:extLst>
              <a:ext uri="{FF2B5EF4-FFF2-40B4-BE49-F238E27FC236}">
                <a16:creationId xmlns:a16="http://schemas.microsoft.com/office/drawing/2014/main" id="{7CA6F2DA-39D2-1575-0B8B-DBF4783EC8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227" y="1672222"/>
            <a:ext cx="2637576" cy="4820653"/>
          </a:xfrm>
          <a:prstGeom prst="rect">
            <a:avLst/>
          </a:prstGeom>
        </p:spPr>
      </p:pic>
    </p:spTree>
    <p:extLst>
      <p:ext uri="{BB962C8B-B14F-4D97-AF65-F5344CB8AC3E}">
        <p14:creationId xmlns:p14="http://schemas.microsoft.com/office/powerpoint/2010/main" val="685489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3B06-F94C-34D7-2D3D-905136DAFB8F}"/>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Prompt Refinement</a:t>
            </a:r>
          </a:p>
        </p:txBody>
      </p:sp>
      <p:sp>
        <p:nvSpPr>
          <p:cNvPr id="3" name="Content Placeholder 2">
            <a:extLst>
              <a:ext uri="{FF2B5EF4-FFF2-40B4-BE49-F238E27FC236}">
                <a16:creationId xmlns:a16="http://schemas.microsoft.com/office/drawing/2014/main" id="{F9E3D0E7-90DF-EA47-1FB5-3E2A532324DB}"/>
              </a:ext>
            </a:extLst>
          </p:cNvPr>
          <p:cNvSpPr>
            <a:spLocks noGrp="1"/>
          </p:cNvSpPr>
          <p:nvPr>
            <p:ph idx="1"/>
          </p:nvPr>
        </p:nvSpPr>
        <p:spPr/>
        <p:txBody>
          <a:bodyPr>
            <a:normAutofit/>
          </a:bodyPr>
          <a:lstStyle/>
          <a:p>
            <a:pPr marL="0" indent="0">
              <a:buNone/>
            </a:pPr>
            <a:r>
              <a:rPr lang="en-US" b="1"/>
              <a:t>Types of Prompts</a:t>
            </a:r>
          </a:p>
          <a:p>
            <a:r>
              <a:rPr lang="en-US"/>
              <a:t>User Prompt</a:t>
            </a:r>
          </a:p>
          <a:p>
            <a:pPr lvl="1"/>
            <a:r>
              <a:rPr lang="en-US" b="0" i="0">
                <a:solidFill>
                  <a:srgbClr val="111111"/>
                </a:solidFill>
                <a:effectLst/>
              </a:rPr>
              <a:t>A </a:t>
            </a:r>
            <a:r>
              <a:rPr lang="en-US" b="1" i="0">
                <a:solidFill>
                  <a:srgbClr val="111111"/>
                </a:solidFill>
                <a:effectLst/>
              </a:rPr>
              <a:t>user prompt</a:t>
            </a:r>
            <a:r>
              <a:rPr lang="en-US" b="0" i="0">
                <a:solidFill>
                  <a:srgbClr val="111111"/>
                </a:solidFill>
                <a:effectLst/>
              </a:rPr>
              <a:t> is the input provided by the person interacting with the language model. It represents the </a:t>
            </a:r>
            <a:r>
              <a:rPr lang="en-US" b="1" i="0">
                <a:solidFill>
                  <a:srgbClr val="111111"/>
                </a:solidFill>
                <a:effectLst/>
              </a:rPr>
              <a:t>data,</a:t>
            </a:r>
            <a:r>
              <a:rPr lang="en-US" b="0" i="0">
                <a:solidFill>
                  <a:srgbClr val="111111"/>
                </a:solidFill>
                <a:effectLst/>
              </a:rPr>
              <a:t> or the </a:t>
            </a:r>
            <a:r>
              <a:rPr lang="en-US" b="1" i="0">
                <a:solidFill>
                  <a:srgbClr val="111111"/>
                </a:solidFill>
                <a:effectLst/>
              </a:rPr>
              <a:t>question</a:t>
            </a:r>
            <a:r>
              <a:rPr lang="en-US" b="0" i="0">
                <a:solidFill>
                  <a:srgbClr val="111111"/>
                </a:solidFill>
                <a:effectLst/>
              </a:rPr>
              <a:t> posed to the model.</a:t>
            </a:r>
            <a:endParaRPr lang="en-US"/>
          </a:p>
          <a:p>
            <a:r>
              <a:rPr lang="en-US"/>
              <a:t>System Prompt</a:t>
            </a:r>
          </a:p>
          <a:p>
            <a:pPr lvl="1"/>
            <a:r>
              <a:rPr lang="en-US" b="0" i="0">
                <a:solidFill>
                  <a:srgbClr val="111111"/>
                </a:solidFill>
                <a:effectLst/>
              </a:rPr>
              <a:t>A </a:t>
            </a:r>
            <a:r>
              <a:rPr lang="en-US" b="1" i="0">
                <a:solidFill>
                  <a:srgbClr val="111111"/>
                </a:solidFill>
                <a:effectLst/>
              </a:rPr>
              <a:t>system prompt</a:t>
            </a:r>
            <a:r>
              <a:rPr lang="en-US" b="0" i="0">
                <a:solidFill>
                  <a:srgbClr val="111111"/>
                </a:solidFill>
                <a:effectLst/>
              </a:rPr>
              <a:t> serves as a set of </a:t>
            </a:r>
            <a:r>
              <a:rPr lang="en-US" b="1" i="0">
                <a:solidFill>
                  <a:srgbClr val="111111"/>
                </a:solidFill>
                <a:effectLst/>
              </a:rPr>
              <a:t>instructions</a:t>
            </a:r>
            <a:r>
              <a:rPr lang="en-US" b="0" i="0">
                <a:solidFill>
                  <a:srgbClr val="111111"/>
                </a:solidFill>
                <a:effectLst/>
              </a:rPr>
              <a:t> or </a:t>
            </a:r>
            <a:r>
              <a:rPr lang="en-US" b="1" i="0">
                <a:solidFill>
                  <a:srgbClr val="111111"/>
                </a:solidFill>
                <a:effectLst/>
              </a:rPr>
              <a:t>constraints</a:t>
            </a:r>
            <a:r>
              <a:rPr lang="en-US" b="0" i="0">
                <a:solidFill>
                  <a:srgbClr val="111111"/>
                </a:solidFill>
                <a:effectLst/>
              </a:rPr>
              <a:t> for the model’s response.</a:t>
            </a:r>
          </a:p>
          <a:p>
            <a:pPr lvl="1"/>
            <a:r>
              <a:rPr lang="en-US" b="0" i="0">
                <a:solidFill>
                  <a:srgbClr val="111111"/>
                </a:solidFill>
                <a:effectLst/>
              </a:rPr>
              <a:t>The system prompt helps guide the AI’s behavior. It can define a specific role for the AI (e.g., “be a poet” or “act like Shakespeare”) or impose other limitations.</a:t>
            </a:r>
          </a:p>
          <a:p>
            <a:pPr lvl="1"/>
            <a:endParaRPr lang="en-US"/>
          </a:p>
        </p:txBody>
      </p:sp>
    </p:spTree>
    <p:extLst>
      <p:ext uri="{BB962C8B-B14F-4D97-AF65-F5344CB8AC3E}">
        <p14:creationId xmlns:p14="http://schemas.microsoft.com/office/powerpoint/2010/main" val="2925940397"/>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1EDD-03B1-8110-9A83-18219EB62157}"/>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One size fits all?    No way!</a:t>
            </a:r>
          </a:p>
        </p:txBody>
      </p:sp>
      <p:sp>
        <p:nvSpPr>
          <p:cNvPr id="3" name="Content Placeholder 2">
            <a:extLst>
              <a:ext uri="{FF2B5EF4-FFF2-40B4-BE49-F238E27FC236}">
                <a16:creationId xmlns:a16="http://schemas.microsoft.com/office/drawing/2014/main" id="{F703C3E0-2D12-41E4-375C-F3B778FD7007}"/>
              </a:ext>
            </a:extLst>
          </p:cNvPr>
          <p:cNvSpPr>
            <a:spLocks noGrp="1"/>
          </p:cNvSpPr>
          <p:nvPr>
            <p:ph idx="1"/>
          </p:nvPr>
        </p:nvSpPr>
        <p:spPr/>
        <p:txBody>
          <a:bodyPr>
            <a:normAutofit fontScale="85000" lnSpcReduction="20000"/>
          </a:bodyPr>
          <a:lstStyle/>
          <a:p>
            <a:pPr marL="0" indent="0">
              <a:buNone/>
            </a:pPr>
            <a:r>
              <a:rPr lang="en-US" b="1"/>
              <a:t>There are many ways to design a system prompt</a:t>
            </a:r>
          </a:p>
          <a:p>
            <a:endParaRPr lang="en-US"/>
          </a:p>
          <a:p>
            <a:r>
              <a:rPr lang="en-US" b="1"/>
              <a:t>Simple</a:t>
            </a:r>
            <a:r>
              <a:rPr lang="en-US"/>
              <a:t> – “You are a helpful assistant”</a:t>
            </a:r>
          </a:p>
          <a:p>
            <a:endParaRPr lang="en-US"/>
          </a:p>
          <a:p>
            <a:r>
              <a:rPr lang="en-US" b="1"/>
              <a:t>Complex</a:t>
            </a:r>
            <a:r>
              <a:rPr lang="en-US"/>
              <a:t> – “You are a talented developer with 8 years expertise in Python and C#. You love to be helpful by answering questions from junior developers. </a:t>
            </a:r>
            <a:br>
              <a:rPr lang="en-US"/>
            </a:br>
            <a:br>
              <a:rPr lang="en-US"/>
            </a:br>
            <a:r>
              <a:rPr lang="en-US"/>
              <a:t>Whenever you are asked to provide code examples you pause and ensure you thoroughly understand the question. Then you will construct the code example step-by-step, ensuring you are always following best practices. You will also include comments in the examples that explain it step-by-step.</a:t>
            </a:r>
            <a:br>
              <a:rPr lang="en-US"/>
            </a:br>
            <a:br>
              <a:rPr lang="en-US"/>
            </a:br>
            <a:r>
              <a:rPr lang="en-US"/>
              <a:t>In your response you will denote code examples with a header of “Example code:”.” </a:t>
            </a:r>
          </a:p>
          <a:p>
            <a:pPr lvl="1"/>
            <a:endParaRPr lang="en-US"/>
          </a:p>
        </p:txBody>
      </p:sp>
    </p:spTree>
    <p:extLst>
      <p:ext uri="{BB962C8B-B14F-4D97-AF65-F5344CB8AC3E}">
        <p14:creationId xmlns:p14="http://schemas.microsoft.com/office/powerpoint/2010/main" val="2399386885"/>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FBC76-6D35-8A47-B182-4C72EBCF9243}"/>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Prompt Formula</a:t>
            </a:r>
          </a:p>
        </p:txBody>
      </p:sp>
      <p:sp>
        <p:nvSpPr>
          <p:cNvPr id="3" name="Content Placeholder 2">
            <a:extLst>
              <a:ext uri="{FF2B5EF4-FFF2-40B4-BE49-F238E27FC236}">
                <a16:creationId xmlns:a16="http://schemas.microsoft.com/office/drawing/2014/main" id="{7AA239A0-3F85-DE10-726C-7C6F87826E5A}"/>
              </a:ext>
            </a:extLst>
          </p:cNvPr>
          <p:cNvSpPr>
            <a:spLocks noGrp="1"/>
          </p:cNvSpPr>
          <p:nvPr>
            <p:ph idx="1"/>
          </p:nvPr>
        </p:nvSpPr>
        <p:spPr/>
        <p:txBody>
          <a:bodyPr>
            <a:normAutofit/>
          </a:bodyPr>
          <a:lstStyle/>
          <a:p>
            <a:r>
              <a:rPr lang="en-US"/>
              <a:t>Inspiration</a:t>
            </a:r>
          </a:p>
          <a:p>
            <a:pPr lvl="1"/>
            <a:r>
              <a:rPr lang="en-US" u="sng">
                <a:solidFill>
                  <a:srgbClr val="2454C3"/>
                </a:solidFill>
                <a:effectLst/>
                <a:latin typeface="Aptos" panose="020B0004020202020204" pitchFamily="34" charset="0"/>
                <a:ea typeface="Aptos" panose="020B00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Master the Perfect ChatGPT Prompt Formula (in just 8 minutes)! - YouTube</a:t>
            </a:r>
            <a:endParaRPr lang="en-US">
              <a:solidFill>
                <a:srgbClr val="2454C3"/>
              </a:solidFill>
              <a:effectLst/>
              <a:latin typeface="Aptos" panose="020B0004020202020204" pitchFamily="34" charset="0"/>
              <a:ea typeface="Aptos" panose="020B0004020202020204" pitchFamily="34" charset="0"/>
              <a:cs typeface="Arial" panose="020B0604020202020204" pitchFamily="34" charset="0"/>
            </a:endParaRPr>
          </a:p>
          <a:p>
            <a:pPr lvl="1"/>
            <a:r>
              <a:rPr lang="en-US"/>
              <a:t>Credit to </a:t>
            </a:r>
            <a:r>
              <a:rPr lang="en-US">
                <a:solidFill>
                  <a:srgbClr val="2454C3"/>
                </a:solidFill>
                <a:hlinkClick r:id="rId5">
                  <a:extLst>
                    <a:ext uri="{A12FA001-AC4F-418D-AE19-62706E023703}">
                      <ahyp:hlinkClr xmlns:ahyp="http://schemas.microsoft.com/office/drawing/2018/hyperlinkcolor" val="tx"/>
                    </a:ext>
                  </a:extLst>
                </a:hlinkClick>
              </a:rPr>
              <a:t>Jeff Su</a:t>
            </a:r>
            <a:r>
              <a:rPr lang="en-US">
                <a:solidFill>
                  <a:srgbClr val="2454C3"/>
                </a:solidFill>
              </a:rPr>
              <a:t> </a:t>
            </a:r>
            <a:r>
              <a:rPr lang="en-US"/>
              <a:t>(LinkedIn / jsu05)</a:t>
            </a:r>
          </a:p>
          <a:p>
            <a:pPr lvl="1"/>
            <a:endParaRPr lang="en-US"/>
          </a:p>
          <a:p>
            <a:r>
              <a:rPr lang="en-US"/>
              <a:t>Jeff’s formula is made up of 6 components</a:t>
            </a:r>
          </a:p>
          <a:p>
            <a:pPr marL="457200" lvl="1" indent="0">
              <a:buNone/>
            </a:pPr>
            <a:br>
              <a:rPr lang="en-US"/>
            </a:br>
            <a:r>
              <a:rPr lang="en-US"/>
              <a:t>		</a:t>
            </a:r>
            <a:r>
              <a:rPr lang="en-US" sz="1800">
                <a:effectLst/>
                <a:highlight>
                  <a:srgbClr val="FFFF00"/>
                </a:highlight>
                <a:latin typeface="Aptos" panose="020B0004020202020204" pitchFamily="34" charset="0"/>
                <a:ea typeface="Aptos" panose="020B0004020202020204" pitchFamily="34" charset="0"/>
                <a:cs typeface="Arial" panose="020B0604020202020204" pitchFamily="34" charset="0"/>
              </a:rPr>
              <a:t>Task</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solidFill>
                  <a:srgbClr val="FFFFFF"/>
                </a:solidFill>
                <a:effectLst/>
                <a:highlight>
                  <a:srgbClr val="FF0000"/>
                </a:highlight>
                <a:latin typeface="Aptos" panose="020B0004020202020204" pitchFamily="34" charset="0"/>
                <a:ea typeface="Aptos" panose="020B0004020202020204" pitchFamily="34" charset="0"/>
                <a:cs typeface="Arial" panose="020B0604020202020204" pitchFamily="34" charset="0"/>
              </a:rPr>
              <a:t>Context</a:t>
            </a:r>
            <a:r>
              <a:rPr lang="en-US" sz="1800">
                <a:solidFill>
                  <a:srgbClr val="FFFFFF"/>
                </a:solidFill>
                <a:effectLst/>
                <a:latin typeface="Aptos" panose="020B0004020202020204" pitchFamily="34" charset="0"/>
                <a:ea typeface="Aptos" panose="020B0004020202020204" pitchFamily="34" charset="0"/>
                <a:cs typeface="Arial" panose="020B0604020202020204" pitchFamily="34" charset="0"/>
              </a:rPr>
              <a:t>  </a:t>
            </a:r>
            <a:r>
              <a:rPr lang="en-US" sz="1800">
                <a:solidFill>
                  <a:srgbClr val="FFFFFF"/>
                </a:solidFill>
                <a:effectLst/>
                <a:highlight>
                  <a:srgbClr val="800080"/>
                </a:highlight>
                <a:latin typeface="Aptos" panose="020B0004020202020204" pitchFamily="34" charset="0"/>
                <a:ea typeface="Aptos" panose="020B0004020202020204" pitchFamily="34" charset="0"/>
                <a:cs typeface="Arial" panose="020B0604020202020204" pitchFamily="34" charset="0"/>
              </a:rPr>
              <a:t>Exemplar</a:t>
            </a:r>
            <a:r>
              <a:rPr lang="en-US" sz="1800">
                <a:solidFill>
                  <a:srgbClr val="FFFFFF"/>
                </a:solidFill>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00FFFF"/>
                </a:highlight>
                <a:latin typeface="Aptos" panose="020B0004020202020204" pitchFamily="34" charset="0"/>
                <a:ea typeface="Aptos" panose="020B0004020202020204" pitchFamily="34" charset="0"/>
                <a:cs typeface="Arial" panose="020B0604020202020204" pitchFamily="34" charset="0"/>
              </a:rPr>
              <a:t>Persona</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00FF00"/>
                </a:highlight>
                <a:latin typeface="Aptos" panose="020B0004020202020204" pitchFamily="34" charset="0"/>
                <a:ea typeface="Aptos" panose="020B0004020202020204" pitchFamily="34" charset="0"/>
                <a:cs typeface="Arial" panose="020B0604020202020204" pitchFamily="34" charset="0"/>
              </a:rPr>
              <a:t>Format</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FF00FF"/>
                </a:highlight>
                <a:latin typeface="Aptos" panose="020B0004020202020204" pitchFamily="34" charset="0"/>
                <a:ea typeface="Aptos" panose="020B0004020202020204" pitchFamily="34" charset="0"/>
                <a:cs typeface="Arial" panose="020B0604020202020204" pitchFamily="34" charset="0"/>
              </a:rPr>
              <a:t>Tone</a:t>
            </a:r>
            <a:r>
              <a:rPr lang="en-US" sz="1800">
                <a:effectLst/>
                <a:latin typeface="Aptos" panose="020B0004020202020204" pitchFamily="34" charset="0"/>
                <a:ea typeface="Aptos" panose="020B0004020202020204" pitchFamily="34" charset="0"/>
                <a:cs typeface="Arial" panose="020B0604020202020204" pitchFamily="34" charset="0"/>
              </a:rPr>
              <a:t> </a:t>
            </a:r>
          </a:p>
          <a:p>
            <a:pPr marL="457200" lvl="1" indent="0">
              <a:buNone/>
            </a:pPr>
            <a:endParaRPr lang="en-US"/>
          </a:p>
          <a:p>
            <a:endParaRPr lang="en-US"/>
          </a:p>
        </p:txBody>
      </p:sp>
    </p:spTree>
    <p:extLst>
      <p:ext uri="{BB962C8B-B14F-4D97-AF65-F5344CB8AC3E}">
        <p14:creationId xmlns:p14="http://schemas.microsoft.com/office/powerpoint/2010/main" val="122005067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488F-CD68-98FF-1130-4EE2F5C92EAF}"/>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Prompt Formula Components</a:t>
            </a:r>
          </a:p>
        </p:txBody>
      </p:sp>
      <p:sp>
        <p:nvSpPr>
          <p:cNvPr id="3" name="Content Placeholder 2">
            <a:extLst>
              <a:ext uri="{FF2B5EF4-FFF2-40B4-BE49-F238E27FC236}">
                <a16:creationId xmlns:a16="http://schemas.microsoft.com/office/drawing/2014/main" id="{909ED0AF-2283-141D-D275-F4944BD2E9B6}"/>
              </a:ext>
            </a:extLst>
          </p:cNvPr>
          <p:cNvSpPr>
            <a:spLocks noGrp="1"/>
          </p:cNvSpPr>
          <p:nvPr>
            <p:ph sz="half" idx="1"/>
          </p:nvPr>
        </p:nvSpPr>
        <p:spPr/>
        <p:txBody>
          <a:bodyPr/>
          <a:lstStyle/>
          <a:p>
            <a:r>
              <a:rPr lang="en-US" sz="2800">
                <a:effectLst/>
                <a:highlight>
                  <a:srgbClr val="FFFF00"/>
                </a:highlight>
                <a:latin typeface="Aptos" panose="020B0004020202020204" pitchFamily="34" charset="0"/>
                <a:ea typeface="Aptos" panose="020B0004020202020204" pitchFamily="34" charset="0"/>
                <a:cs typeface="Arial" panose="020B0604020202020204" pitchFamily="34" charset="0"/>
              </a:rPr>
              <a:t>Task</a:t>
            </a:r>
            <a:r>
              <a:rPr lang="en-US" sz="2800">
                <a:effectLst/>
                <a:latin typeface="Aptos" panose="020B0004020202020204" pitchFamily="34" charset="0"/>
                <a:ea typeface="Aptos" panose="020B0004020202020204" pitchFamily="34" charset="0"/>
                <a:cs typeface="Arial" panose="020B0604020202020204" pitchFamily="34" charset="0"/>
              </a:rPr>
              <a:t> - Articulates the end goal and start with an action verb</a:t>
            </a:r>
          </a:p>
          <a:p>
            <a:pPr lvl="1"/>
            <a:r>
              <a:rPr lang="en-US">
                <a:effectLst/>
                <a:latin typeface="Aptos" panose="020B0004020202020204" pitchFamily="34" charset="0"/>
                <a:ea typeface="Aptos" panose="020B0004020202020204" pitchFamily="34" charset="0"/>
                <a:cs typeface="Arial" panose="020B0604020202020204" pitchFamily="34" charset="0"/>
              </a:rPr>
              <a:t>Answer (a question)</a:t>
            </a:r>
          </a:p>
          <a:p>
            <a:pPr lvl="1"/>
            <a:r>
              <a:rPr lang="en-US">
                <a:effectLst/>
                <a:latin typeface="Aptos" panose="020B0004020202020204" pitchFamily="34" charset="0"/>
                <a:ea typeface="Aptos" panose="020B0004020202020204" pitchFamily="34" charset="0"/>
                <a:cs typeface="Arial" panose="020B0604020202020204" pitchFamily="34" charset="0"/>
              </a:rPr>
              <a:t>Generate (code)</a:t>
            </a:r>
          </a:p>
          <a:p>
            <a:pPr lvl="1"/>
            <a:r>
              <a:rPr lang="en-US">
                <a:effectLst/>
                <a:latin typeface="Aptos" panose="020B0004020202020204" pitchFamily="34" charset="0"/>
                <a:ea typeface="Aptos" panose="020B0004020202020204" pitchFamily="34" charset="0"/>
                <a:cs typeface="Arial" panose="020B0604020202020204" pitchFamily="34" charset="0"/>
              </a:rPr>
              <a:t>Write (a short summary)</a:t>
            </a:r>
          </a:p>
          <a:p>
            <a:pPr lvl="1"/>
            <a:r>
              <a:rPr lang="en-US">
                <a:effectLst/>
                <a:latin typeface="Aptos" panose="020B0004020202020204" pitchFamily="34" charset="0"/>
                <a:ea typeface="Aptos" panose="020B0004020202020204" pitchFamily="34" charset="0"/>
                <a:cs typeface="Arial" panose="020B0604020202020204" pitchFamily="34" charset="0"/>
              </a:rPr>
              <a:t>Etc.</a:t>
            </a:r>
          </a:p>
          <a:p>
            <a:endParaRPr lang="en-US"/>
          </a:p>
        </p:txBody>
      </p:sp>
      <p:sp>
        <p:nvSpPr>
          <p:cNvPr id="4" name="Content Placeholder 3">
            <a:extLst>
              <a:ext uri="{FF2B5EF4-FFF2-40B4-BE49-F238E27FC236}">
                <a16:creationId xmlns:a16="http://schemas.microsoft.com/office/drawing/2014/main" id="{76DE5D23-C2C6-D90F-E84B-DC4FFC45342B}"/>
              </a:ext>
            </a:extLst>
          </p:cNvPr>
          <p:cNvSpPr>
            <a:spLocks noGrp="1"/>
          </p:cNvSpPr>
          <p:nvPr>
            <p:ph sz="half" idx="2"/>
          </p:nvPr>
        </p:nvSpPr>
        <p:spPr/>
        <p:txBody>
          <a:bodyPr vert="horz" lIns="91440" tIns="45720" rIns="91440" bIns="45720" rtlCol="0">
            <a:normAutofit/>
          </a:bodyPr>
          <a:lstStyle/>
          <a:p>
            <a:r>
              <a:rPr lang="en-US">
                <a:solidFill>
                  <a:schemeClr val="bg1"/>
                </a:solidFill>
                <a:highlight>
                  <a:srgbClr val="FF0000"/>
                </a:highlight>
                <a:latin typeface="Aptos" panose="020B0004020202020204" pitchFamily="34" charset="0"/>
                <a:cs typeface="Arial" panose="020B0604020202020204" pitchFamily="34" charset="0"/>
              </a:rPr>
              <a:t>Context</a:t>
            </a:r>
            <a:r>
              <a:rPr lang="en-US">
                <a:latin typeface="Aptos" panose="020B0004020202020204" pitchFamily="34" charset="0"/>
                <a:cs typeface="Arial" panose="020B0604020202020204" pitchFamily="34" charset="0"/>
              </a:rPr>
              <a:t> - Use three guiding questions to help structure relevant and sufficient Context.</a:t>
            </a:r>
          </a:p>
          <a:p>
            <a:pPr lvl="1"/>
            <a:r>
              <a:rPr lang="en-US"/>
              <a:t>What’s the user’s background?</a:t>
            </a:r>
          </a:p>
          <a:p>
            <a:pPr lvl="1"/>
            <a:r>
              <a:rPr lang="en-US"/>
              <a:t>What does success look like?</a:t>
            </a:r>
          </a:p>
          <a:p>
            <a:pPr lvl="1"/>
            <a:r>
              <a:rPr lang="en-US"/>
              <a:t>What environment are they in?</a:t>
            </a:r>
          </a:p>
          <a:p>
            <a:pPr lvl="1"/>
            <a:r>
              <a:rPr lang="en-US" b="1"/>
              <a:t>Plus</a:t>
            </a:r>
            <a:r>
              <a:rPr lang="en-US"/>
              <a:t>, content retrieved from search query.</a:t>
            </a:r>
          </a:p>
        </p:txBody>
      </p:sp>
    </p:spTree>
    <p:extLst>
      <p:ext uri="{BB962C8B-B14F-4D97-AF65-F5344CB8AC3E}">
        <p14:creationId xmlns:p14="http://schemas.microsoft.com/office/powerpoint/2010/main" val="445011390"/>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CEFAF-A632-922A-9EAC-22B9B9B95A69}"/>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Prompt Formula Components</a:t>
            </a:r>
          </a:p>
        </p:txBody>
      </p:sp>
      <p:sp>
        <p:nvSpPr>
          <p:cNvPr id="3" name="Content Placeholder 2">
            <a:extLst>
              <a:ext uri="{FF2B5EF4-FFF2-40B4-BE49-F238E27FC236}">
                <a16:creationId xmlns:a16="http://schemas.microsoft.com/office/drawing/2014/main" id="{D904DF6B-522F-AED7-3913-FB70F4D210A2}"/>
              </a:ext>
            </a:extLst>
          </p:cNvPr>
          <p:cNvSpPr>
            <a:spLocks noGrp="1"/>
          </p:cNvSpPr>
          <p:nvPr>
            <p:ph sz="half" idx="1"/>
          </p:nvPr>
        </p:nvSpPr>
        <p:spPr/>
        <p:txBody>
          <a:bodyPr vert="horz" lIns="91440" tIns="45720" rIns="91440" bIns="45720" rtlCol="0">
            <a:normAutofit lnSpcReduction="10000"/>
          </a:bodyPr>
          <a:lstStyle/>
          <a:p>
            <a:r>
              <a:rPr lang="en-US">
                <a:solidFill>
                  <a:schemeClr val="bg1"/>
                </a:solidFill>
                <a:highlight>
                  <a:srgbClr val="800080"/>
                </a:highlight>
                <a:latin typeface="Aptos" panose="020B0004020202020204" pitchFamily="34" charset="0"/>
                <a:cs typeface="Arial" panose="020B0604020202020204" pitchFamily="34" charset="0"/>
              </a:rPr>
              <a:t>Exemplars</a:t>
            </a:r>
            <a:r>
              <a:rPr lang="en-US">
                <a:latin typeface="Aptos" panose="020B0004020202020204" pitchFamily="34" charset="0"/>
                <a:cs typeface="Arial" panose="020B0604020202020204" pitchFamily="34" charset="0"/>
              </a:rPr>
              <a:t> – examples that can drastically improve the quality of the output by giving specific examples for the AI to follow.</a:t>
            </a:r>
          </a:p>
          <a:p>
            <a:pPr lvl="1"/>
            <a:r>
              <a:rPr lang="en-US">
                <a:latin typeface="Aptos" panose="020B0004020202020204" pitchFamily="34" charset="0"/>
                <a:cs typeface="Arial" panose="020B0604020202020204" pitchFamily="34" charset="0"/>
              </a:rPr>
              <a:t>Denote citations using [file1.txt][file2.doc]</a:t>
            </a:r>
          </a:p>
          <a:p>
            <a:pPr lvl="1"/>
            <a:r>
              <a:rPr lang="en-US">
                <a:latin typeface="Aptos" panose="020B0004020202020204" pitchFamily="34" charset="0"/>
                <a:cs typeface="Arial" panose="020B0604020202020204" pitchFamily="34" charset="0"/>
              </a:rPr>
              <a:t>Use the STAR answer framework: Situation, Task, Action, Results</a:t>
            </a:r>
          </a:p>
          <a:p>
            <a:pPr lvl="1"/>
            <a:r>
              <a:rPr lang="en-US">
                <a:latin typeface="Aptos" panose="020B0004020202020204" pitchFamily="34" charset="0"/>
                <a:cs typeface="Arial" panose="020B0604020202020204" pitchFamily="34" charset="0"/>
              </a:rPr>
              <a:t>Please draft the job description using the format of this existing job description below delimited by triple backticks.</a:t>
            </a:r>
          </a:p>
        </p:txBody>
      </p:sp>
      <p:sp>
        <p:nvSpPr>
          <p:cNvPr id="4" name="Content Placeholder 3">
            <a:extLst>
              <a:ext uri="{FF2B5EF4-FFF2-40B4-BE49-F238E27FC236}">
                <a16:creationId xmlns:a16="http://schemas.microsoft.com/office/drawing/2014/main" id="{8C5B6DA9-F556-9D4D-BA50-B06EFF7AC3B3}"/>
              </a:ext>
            </a:extLst>
          </p:cNvPr>
          <p:cNvSpPr>
            <a:spLocks noGrp="1"/>
          </p:cNvSpPr>
          <p:nvPr>
            <p:ph sz="half" idx="2"/>
          </p:nvPr>
        </p:nvSpPr>
        <p:spPr/>
        <p:txBody>
          <a:bodyPr vert="horz" lIns="91440" tIns="45720" rIns="91440" bIns="45720" rtlCol="0">
            <a:normAutofit lnSpcReduction="10000"/>
          </a:bodyPr>
          <a:lstStyle/>
          <a:p>
            <a:r>
              <a:rPr lang="en-US">
                <a:highlight>
                  <a:srgbClr val="00FFFF"/>
                </a:highlight>
                <a:latin typeface="Aptos" panose="020B0004020202020204" pitchFamily="34" charset="0"/>
                <a:cs typeface="Arial" panose="020B0604020202020204" pitchFamily="34" charset="0"/>
              </a:rPr>
              <a:t>Persona</a:t>
            </a:r>
            <a:r>
              <a:rPr lang="en-US">
                <a:latin typeface="Aptos" panose="020B0004020202020204" pitchFamily="34" charset="0"/>
                <a:cs typeface="Arial" panose="020B0604020202020204" pitchFamily="34" charset="0"/>
              </a:rPr>
              <a:t> – Think of who you would ideally want the AI to be in the given task situation.</a:t>
            </a:r>
          </a:p>
          <a:p>
            <a:pPr lvl="1"/>
            <a:r>
              <a:rPr lang="en-US"/>
              <a:t>You are an experienced physical therapist with over 20 years of experience.</a:t>
            </a:r>
          </a:p>
          <a:p>
            <a:pPr lvl="1"/>
            <a:r>
              <a:rPr lang="en-US"/>
              <a:t>You are a hiring manager looking to fill a [position] on your team.</a:t>
            </a:r>
          </a:p>
          <a:p>
            <a:pPr lvl="1"/>
            <a:r>
              <a:rPr lang="en-US"/>
              <a:t>You are a senior product manager responsible for…</a:t>
            </a:r>
          </a:p>
          <a:p>
            <a:endParaRPr lang="en-US">
              <a:highlight>
                <a:srgbClr val="FFFF00"/>
              </a:highlight>
              <a:latin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380683994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894F-D92B-357B-1DB9-83461A849211}"/>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Prompt Formula Components</a:t>
            </a:r>
          </a:p>
        </p:txBody>
      </p:sp>
      <p:sp>
        <p:nvSpPr>
          <p:cNvPr id="3" name="Content Placeholder 2">
            <a:extLst>
              <a:ext uri="{FF2B5EF4-FFF2-40B4-BE49-F238E27FC236}">
                <a16:creationId xmlns:a16="http://schemas.microsoft.com/office/drawing/2014/main" id="{948E567C-ADEE-AE3F-D5A2-A1CAD0394684}"/>
              </a:ext>
            </a:extLst>
          </p:cNvPr>
          <p:cNvSpPr>
            <a:spLocks noGrp="1"/>
          </p:cNvSpPr>
          <p:nvPr>
            <p:ph sz="half" idx="1"/>
          </p:nvPr>
        </p:nvSpPr>
        <p:spPr/>
        <p:txBody>
          <a:bodyPr vert="horz" lIns="91440" tIns="45720" rIns="91440" bIns="45720" rtlCol="0">
            <a:normAutofit/>
          </a:bodyPr>
          <a:lstStyle/>
          <a:p>
            <a:r>
              <a:rPr lang="en-US">
                <a:highlight>
                  <a:srgbClr val="00FF00"/>
                </a:highlight>
                <a:latin typeface="Aptos" panose="020B0004020202020204" pitchFamily="34" charset="0"/>
                <a:cs typeface="Arial" panose="020B0604020202020204" pitchFamily="34" charset="0"/>
              </a:rPr>
              <a:t>Format</a:t>
            </a:r>
            <a:r>
              <a:rPr lang="en-US">
                <a:latin typeface="Aptos" panose="020B0004020202020204" pitchFamily="34" charset="0"/>
                <a:cs typeface="Arial" panose="020B0604020202020204" pitchFamily="34" charset="0"/>
              </a:rPr>
              <a:t> – The layout or organization of the response.</a:t>
            </a:r>
          </a:p>
          <a:p>
            <a:pPr lvl="1"/>
            <a:r>
              <a:rPr lang="en-US"/>
              <a:t>Follow your answer to the user’s question with citations</a:t>
            </a:r>
          </a:p>
          <a:p>
            <a:pPr lvl="1"/>
            <a:r>
              <a:rPr lang="en-US"/>
              <a:t>Don’t include markdown</a:t>
            </a:r>
          </a:p>
          <a:p>
            <a:pPr lvl="1"/>
            <a:r>
              <a:rPr lang="en-US"/>
              <a:t>Proof-read the document in triple dashes and correct all typos and grammar mistakes and bold all changes you make</a:t>
            </a:r>
          </a:p>
          <a:p>
            <a:endParaRPr lang="en-US">
              <a:highlight>
                <a:srgbClr val="FFFF00"/>
              </a:highlight>
              <a:latin typeface="Aptos" panose="020B0004020202020204" pitchFamily="34" charset="0"/>
              <a:cs typeface="Arial" panose="020B0604020202020204" pitchFamily="34" charset="0"/>
            </a:endParaRPr>
          </a:p>
        </p:txBody>
      </p:sp>
      <p:sp>
        <p:nvSpPr>
          <p:cNvPr id="4" name="Content Placeholder 3">
            <a:extLst>
              <a:ext uri="{FF2B5EF4-FFF2-40B4-BE49-F238E27FC236}">
                <a16:creationId xmlns:a16="http://schemas.microsoft.com/office/drawing/2014/main" id="{0914740E-7BBB-2609-7E3F-C9B7D0B0E722}"/>
              </a:ext>
            </a:extLst>
          </p:cNvPr>
          <p:cNvSpPr>
            <a:spLocks noGrp="1"/>
          </p:cNvSpPr>
          <p:nvPr>
            <p:ph sz="half" idx="2"/>
          </p:nvPr>
        </p:nvSpPr>
        <p:spPr/>
        <p:txBody>
          <a:bodyPr vert="horz" lIns="91440" tIns="45720" rIns="91440" bIns="45720" rtlCol="0">
            <a:normAutofit/>
          </a:bodyPr>
          <a:lstStyle/>
          <a:p>
            <a:r>
              <a:rPr lang="en-US">
                <a:highlight>
                  <a:srgbClr val="FF00FF"/>
                </a:highlight>
                <a:latin typeface="Aptos" panose="020B0004020202020204" pitchFamily="34" charset="0"/>
                <a:cs typeface="Arial" panose="020B0604020202020204" pitchFamily="34" charset="0"/>
              </a:rPr>
              <a:t>Tone</a:t>
            </a:r>
            <a:r>
              <a:rPr lang="en-US">
                <a:latin typeface="Aptos" panose="020B0004020202020204" pitchFamily="34" charset="0"/>
                <a:cs typeface="Arial" panose="020B0604020202020204" pitchFamily="34" charset="0"/>
              </a:rPr>
              <a:t> – The AI’s attitude or emotional stance towards the subject and the audience. </a:t>
            </a:r>
          </a:p>
          <a:p>
            <a:pPr lvl="1"/>
            <a:r>
              <a:rPr lang="en-US"/>
              <a:t>Formal</a:t>
            </a:r>
          </a:p>
          <a:p>
            <a:pPr lvl="1"/>
            <a:r>
              <a:rPr lang="en-US"/>
              <a:t>Conversational and intimate</a:t>
            </a:r>
          </a:p>
          <a:p>
            <a:pPr lvl="1"/>
            <a:r>
              <a:rPr lang="en-US"/>
              <a:t>Confident and assertive</a:t>
            </a:r>
          </a:p>
          <a:p>
            <a:pPr lvl="1"/>
            <a:r>
              <a:rPr lang="en-US" i="1"/>
              <a:t>Tip</a:t>
            </a:r>
            <a:r>
              <a:rPr lang="en-US"/>
              <a:t> - Get tone examples from Copilot or ChatGPT: “Please give me a list of 5 tone keywords to describe serious writing?”</a:t>
            </a:r>
          </a:p>
          <a:p>
            <a:pPr lvl="1"/>
            <a:endParaRPr lang="en-US"/>
          </a:p>
        </p:txBody>
      </p:sp>
    </p:spTree>
    <p:extLst>
      <p:ext uri="{BB962C8B-B14F-4D97-AF65-F5344CB8AC3E}">
        <p14:creationId xmlns:p14="http://schemas.microsoft.com/office/powerpoint/2010/main" val="135636564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B7D3-48DE-4D46-C74D-392DA5C57FC2}"/>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Applying the Prompt Formula to RAG</a:t>
            </a:r>
          </a:p>
        </p:txBody>
      </p:sp>
      <p:sp>
        <p:nvSpPr>
          <p:cNvPr id="3" name="Content Placeholder 2">
            <a:extLst>
              <a:ext uri="{FF2B5EF4-FFF2-40B4-BE49-F238E27FC236}">
                <a16:creationId xmlns:a16="http://schemas.microsoft.com/office/drawing/2014/main" id="{70C90747-B5A1-C5A4-536C-3AF6D66D04D9}"/>
              </a:ext>
            </a:extLst>
          </p:cNvPr>
          <p:cNvSpPr>
            <a:spLocks noGrp="1"/>
          </p:cNvSpPr>
          <p:nvPr>
            <p:ph sz="half" idx="1"/>
          </p:nvPr>
        </p:nvSpPr>
        <p:spPr/>
        <p:txBody>
          <a:bodyPr>
            <a:normAutofit/>
          </a:bodyPr>
          <a:lstStyle/>
          <a:p>
            <a:r>
              <a:rPr lang="en-US"/>
              <a:t>“</a:t>
            </a:r>
            <a:r>
              <a:rPr lang="en-US">
                <a:highlight>
                  <a:srgbClr val="00FFFF"/>
                </a:highlight>
              </a:rPr>
              <a:t>You are a helpful assistant</a:t>
            </a:r>
            <a:r>
              <a:rPr lang="en-US"/>
              <a:t>”</a:t>
            </a:r>
          </a:p>
          <a:p>
            <a:pPr lvl="1"/>
            <a:r>
              <a:rPr lang="en-US"/>
              <a:t>Surprisingly good, but can miss some important things</a:t>
            </a:r>
          </a:p>
          <a:p>
            <a:endParaRPr lang="en-US"/>
          </a:p>
          <a:p>
            <a:pPr lvl="1"/>
            <a:endParaRPr lang="en-US"/>
          </a:p>
          <a:p>
            <a:pPr lvl="1"/>
            <a:endParaRPr lang="en-US"/>
          </a:p>
          <a:p>
            <a:pPr marL="0" indent="0">
              <a:buNone/>
            </a:pPr>
            <a:endParaRPr lang="en-US"/>
          </a:p>
        </p:txBody>
      </p:sp>
      <p:sp>
        <p:nvSpPr>
          <p:cNvPr id="5" name="TextBox 4">
            <a:extLst>
              <a:ext uri="{FF2B5EF4-FFF2-40B4-BE49-F238E27FC236}">
                <a16:creationId xmlns:a16="http://schemas.microsoft.com/office/drawing/2014/main" id="{EED7CCEF-6DF2-1135-5B52-56E46BA8ECF8}"/>
              </a:ext>
            </a:extLst>
          </p:cNvPr>
          <p:cNvSpPr txBox="1"/>
          <p:nvPr/>
        </p:nvSpPr>
        <p:spPr>
          <a:xfrm>
            <a:off x="3631058" y="6065465"/>
            <a:ext cx="4777483" cy="369332"/>
          </a:xfrm>
          <a:prstGeom prst="rect">
            <a:avLst/>
          </a:prstGeom>
          <a:noFill/>
        </p:spPr>
        <p:txBody>
          <a:bodyPr wrap="square" rtlCol="0">
            <a:spAutoFit/>
          </a:bodyPr>
          <a:lstStyle/>
          <a:p>
            <a:r>
              <a:rPr lang="en-US" sz="1800">
                <a:effectLst/>
                <a:highlight>
                  <a:srgbClr val="FFFF00"/>
                </a:highlight>
                <a:latin typeface="Aptos" panose="020B0004020202020204" pitchFamily="34" charset="0"/>
                <a:ea typeface="Aptos" panose="020B0004020202020204" pitchFamily="34" charset="0"/>
                <a:cs typeface="Arial" panose="020B0604020202020204" pitchFamily="34" charset="0"/>
              </a:rPr>
              <a:t>Task</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solidFill>
                  <a:srgbClr val="FFFFFF"/>
                </a:solidFill>
                <a:effectLst/>
                <a:highlight>
                  <a:srgbClr val="FF0000"/>
                </a:highlight>
                <a:latin typeface="Aptos" panose="020B0004020202020204" pitchFamily="34" charset="0"/>
                <a:ea typeface="Aptos" panose="020B0004020202020204" pitchFamily="34" charset="0"/>
                <a:cs typeface="Arial" panose="020B0604020202020204" pitchFamily="34" charset="0"/>
              </a:rPr>
              <a:t>Context</a:t>
            </a:r>
            <a:r>
              <a:rPr lang="en-US" sz="1800">
                <a:solidFill>
                  <a:srgbClr val="FFFFFF"/>
                </a:solidFill>
                <a:effectLst/>
                <a:latin typeface="Aptos" panose="020B0004020202020204" pitchFamily="34" charset="0"/>
                <a:ea typeface="Aptos" panose="020B0004020202020204" pitchFamily="34" charset="0"/>
                <a:cs typeface="Arial" panose="020B0604020202020204" pitchFamily="34" charset="0"/>
              </a:rPr>
              <a:t>  </a:t>
            </a:r>
            <a:r>
              <a:rPr lang="en-US" sz="1800">
                <a:solidFill>
                  <a:srgbClr val="FFFFFF"/>
                </a:solidFill>
                <a:effectLst/>
                <a:highlight>
                  <a:srgbClr val="800080"/>
                </a:highlight>
                <a:latin typeface="Aptos" panose="020B0004020202020204" pitchFamily="34" charset="0"/>
                <a:ea typeface="Aptos" panose="020B0004020202020204" pitchFamily="34" charset="0"/>
                <a:cs typeface="Arial" panose="020B0604020202020204" pitchFamily="34" charset="0"/>
              </a:rPr>
              <a:t>Exemplar</a:t>
            </a:r>
            <a:r>
              <a:rPr lang="en-US" sz="1800">
                <a:solidFill>
                  <a:srgbClr val="FFFFFF"/>
                </a:solidFill>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00FFFF"/>
                </a:highlight>
                <a:latin typeface="Aptos" panose="020B0004020202020204" pitchFamily="34" charset="0"/>
                <a:ea typeface="Aptos" panose="020B0004020202020204" pitchFamily="34" charset="0"/>
                <a:cs typeface="Arial" panose="020B0604020202020204" pitchFamily="34" charset="0"/>
              </a:rPr>
              <a:t>Persona</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00FF00"/>
                </a:highlight>
                <a:latin typeface="Aptos" panose="020B0004020202020204" pitchFamily="34" charset="0"/>
                <a:ea typeface="Aptos" panose="020B0004020202020204" pitchFamily="34" charset="0"/>
                <a:cs typeface="Arial" panose="020B0604020202020204" pitchFamily="34" charset="0"/>
              </a:rPr>
              <a:t>Format</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FF00FF"/>
                </a:highlight>
                <a:latin typeface="Aptos" panose="020B0004020202020204" pitchFamily="34" charset="0"/>
                <a:ea typeface="Aptos" panose="020B0004020202020204" pitchFamily="34" charset="0"/>
                <a:cs typeface="Arial" panose="020B0604020202020204" pitchFamily="34" charset="0"/>
              </a:rPr>
              <a:t>Tone</a:t>
            </a:r>
            <a:endParaRPr lang="en-US"/>
          </a:p>
        </p:txBody>
      </p:sp>
    </p:spTree>
    <p:extLst>
      <p:ext uri="{BB962C8B-B14F-4D97-AF65-F5344CB8AC3E}">
        <p14:creationId xmlns:p14="http://schemas.microsoft.com/office/powerpoint/2010/main" val="119973560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DAE36F-157E-DF8B-C798-67CFC81253F7}"/>
              </a:ext>
            </a:extLst>
          </p:cNvPr>
          <p:cNvSpPr>
            <a:spLocks noGrp="1"/>
          </p:cNvSpPr>
          <p:nvPr>
            <p:ph type="title"/>
          </p:nvPr>
        </p:nvSpPr>
        <p:spPr>
          <a:xfrm>
            <a:off x="838200" y="2766218"/>
            <a:ext cx="10515600" cy="1325563"/>
          </a:xfrm>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Demo 1</a:t>
            </a:r>
          </a:p>
        </p:txBody>
      </p:sp>
      <p:pic>
        <p:nvPicPr>
          <p:cNvPr id="8" name="Content Placeholder 7">
            <a:extLst>
              <a:ext uri="{FF2B5EF4-FFF2-40B4-BE49-F238E27FC236}">
                <a16:creationId xmlns:a16="http://schemas.microsoft.com/office/drawing/2014/main" id="{AEA84CCE-86E9-FD98-B9F4-927A9193C09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p:blipFill>
        <p:spPr>
          <a:xfrm>
            <a:off x="3372480" y="729255"/>
            <a:ext cx="6819484" cy="54477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402038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A8B8F67C-1AE4-7583-111D-9ABFC2B87E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16832-E1E3-B343-3139-9D5A166D1299}"/>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Applying the Prompt Formula to RAG</a:t>
            </a:r>
          </a:p>
        </p:txBody>
      </p:sp>
      <p:sp>
        <p:nvSpPr>
          <p:cNvPr id="3" name="Content Placeholder 2">
            <a:extLst>
              <a:ext uri="{FF2B5EF4-FFF2-40B4-BE49-F238E27FC236}">
                <a16:creationId xmlns:a16="http://schemas.microsoft.com/office/drawing/2014/main" id="{CD7E187B-4AAC-4DC6-0114-872595F65E13}"/>
              </a:ext>
            </a:extLst>
          </p:cNvPr>
          <p:cNvSpPr>
            <a:spLocks noGrp="1"/>
          </p:cNvSpPr>
          <p:nvPr>
            <p:ph sz="half" idx="1"/>
          </p:nvPr>
        </p:nvSpPr>
        <p:spPr/>
        <p:txBody>
          <a:bodyPr>
            <a:normAutofit/>
          </a:bodyPr>
          <a:lstStyle/>
          <a:p>
            <a:r>
              <a:rPr lang="en-US"/>
              <a:t>“</a:t>
            </a:r>
            <a:r>
              <a:rPr lang="en-US">
                <a:highlight>
                  <a:srgbClr val="00FFFF"/>
                </a:highlight>
              </a:rPr>
              <a:t>You are a helpful assistant</a:t>
            </a:r>
            <a:r>
              <a:rPr lang="en-US"/>
              <a:t>”</a:t>
            </a:r>
          </a:p>
          <a:p>
            <a:pPr marL="0" indent="0">
              <a:buNone/>
            </a:pPr>
            <a:endParaRPr lang="en-US"/>
          </a:p>
          <a:p>
            <a:pPr lvl="1"/>
            <a:endParaRPr lang="en-US"/>
          </a:p>
          <a:p>
            <a:pPr lvl="1"/>
            <a:endParaRPr lang="en-US"/>
          </a:p>
          <a:p>
            <a:pPr marL="0" indent="0">
              <a:buNone/>
            </a:pPr>
            <a:endParaRPr lang="en-US"/>
          </a:p>
        </p:txBody>
      </p:sp>
      <p:sp>
        <p:nvSpPr>
          <p:cNvPr id="4" name="Content Placeholder 3">
            <a:extLst>
              <a:ext uri="{FF2B5EF4-FFF2-40B4-BE49-F238E27FC236}">
                <a16:creationId xmlns:a16="http://schemas.microsoft.com/office/drawing/2014/main" id="{7719E402-F617-912A-F9C1-FA269715A7B0}"/>
              </a:ext>
            </a:extLst>
          </p:cNvPr>
          <p:cNvSpPr>
            <a:spLocks noGrp="1"/>
          </p:cNvSpPr>
          <p:nvPr>
            <p:ph sz="half" idx="2"/>
          </p:nvPr>
        </p:nvSpPr>
        <p:spPr/>
        <p:txBody>
          <a:bodyPr>
            <a:normAutofit/>
          </a:bodyPr>
          <a:lstStyle/>
          <a:p>
            <a:r>
              <a:rPr lang="en-US"/>
              <a:t>What’s missing?</a:t>
            </a:r>
          </a:p>
          <a:p>
            <a:pPr lvl="1"/>
            <a:r>
              <a:rPr lang="en-US"/>
              <a:t>Information about the person providing the response</a:t>
            </a:r>
          </a:p>
          <a:p>
            <a:pPr lvl="1"/>
            <a:r>
              <a:rPr lang="en-US"/>
              <a:t>Context comes from search results, but we want to limit responses to only that context</a:t>
            </a:r>
          </a:p>
          <a:p>
            <a:pPr lvl="1"/>
            <a:r>
              <a:rPr lang="en-US"/>
              <a:t>Format the response in the same language as the user prompt</a:t>
            </a:r>
          </a:p>
          <a:p>
            <a:pPr lvl="1"/>
            <a:r>
              <a:rPr lang="en-US"/>
              <a:t>We don’t want to waste time so let’s keep the response brief</a:t>
            </a:r>
          </a:p>
          <a:p>
            <a:endParaRPr lang="en-US"/>
          </a:p>
        </p:txBody>
      </p:sp>
      <p:sp>
        <p:nvSpPr>
          <p:cNvPr id="5" name="TextBox 4">
            <a:extLst>
              <a:ext uri="{FF2B5EF4-FFF2-40B4-BE49-F238E27FC236}">
                <a16:creationId xmlns:a16="http://schemas.microsoft.com/office/drawing/2014/main" id="{EE550D83-F257-23EE-876A-CFD5B3FC29CD}"/>
              </a:ext>
            </a:extLst>
          </p:cNvPr>
          <p:cNvSpPr txBox="1"/>
          <p:nvPr/>
        </p:nvSpPr>
        <p:spPr>
          <a:xfrm>
            <a:off x="3631058" y="6065465"/>
            <a:ext cx="4777483" cy="369332"/>
          </a:xfrm>
          <a:prstGeom prst="rect">
            <a:avLst/>
          </a:prstGeom>
          <a:noFill/>
        </p:spPr>
        <p:txBody>
          <a:bodyPr wrap="square" rtlCol="0">
            <a:spAutoFit/>
          </a:bodyPr>
          <a:lstStyle/>
          <a:p>
            <a:r>
              <a:rPr lang="en-US" sz="1800">
                <a:effectLst/>
                <a:highlight>
                  <a:srgbClr val="FFFF00"/>
                </a:highlight>
                <a:latin typeface="Aptos" panose="020B0004020202020204" pitchFamily="34" charset="0"/>
                <a:ea typeface="Aptos" panose="020B0004020202020204" pitchFamily="34" charset="0"/>
                <a:cs typeface="Arial" panose="020B0604020202020204" pitchFamily="34" charset="0"/>
              </a:rPr>
              <a:t>Task</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solidFill>
                  <a:srgbClr val="FFFFFF"/>
                </a:solidFill>
                <a:effectLst/>
                <a:highlight>
                  <a:srgbClr val="FF0000"/>
                </a:highlight>
                <a:latin typeface="Aptos" panose="020B0004020202020204" pitchFamily="34" charset="0"/>
                <a:ea typeface="Aptos" panose="020B0004020202020204" pitchFamily="34" charset="0"/>
                <a:cs typeface="Arial" panose="020B0604020202020204" pitchFamily="34" charset="0"/>
              </a:rPr>
              <a:t>Context</a:t>
            </a:r>
            <a:r>
              <a:rPr lang="en-US" sz="1800">
                <a:solidFill>
                  <a:srgbClr val="FFFFFF"/>
                </a:solidFill>
                <a:effectLst/>
                <a:latin typeface="Aptos" panose="020B0004020202020204" pitchFamily="34" charset="0"/>
                <a:ea typeface="Aptos" panose="020B0004020202020204" pitchFamily="34" charset="0"/>
                <a:cs typeface="Arial" panose="020B0604020202020204" pitchFamily="34" charset="0"/>
              </a:rPr>
              <a:t>  </a:t>
            </a:r>
            <a:r>
              <a:rPr lang="en-US" sz="1800">
                <a:solidFill>
                  <a:srgbClr val="FFFFFF"/>
                </a:solidFill>
                <a:effectLst/>
                <a:highlight>
                  <a:srgbClr val="800080"/>
                </a:highlight>
                <a:latin typeface="Aptos" panose="020B0004020202020204" pitchFamily="34" charset="0"/>
                <a:ea typeface="Aptos" panose="020B0004020202020204" pitchFamily="34" charset="0"/>
                <a:cs typeface="Arial" panose="020B0604020202020204" pitchFamily="34" charset="0"/>
              </a:rPr>
              <a:t>Exemplar</a:t>
            </a:r>
            <a:r>
              <a:rPr lang="en-US" sz="1800">
                <a:solidFill>
                  <a:srgbClr val="FFFFFF"/>
                </a:solidFill>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00FFFF"/>
                </a:highlight>
                <a:latin typeface="Aptos" panose="020B0004020202020204" pitchFamily="34" charset="0"/>
                <a:ea typeface="Aptos" panose="020B0004020202020204" pitchFamily="34" charset="0"/>
                <a:cs typeface="Arial" panose="020B0604020202020204" pitchFamily="34" charset="0"/>
              </a:rPr>
              <a:t>Persona</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00FF00"/>
                </a:highlight>
                <a:latin typeface="Aptos" panose="020B0004020202020204" pitchFamily="34" charset="0"/>
                <a:ea typeface="Aptos" panose="020B0004020202020204" pitchFamily="34" charset="0"/>
                <a:cs typeface="Arial" panose="020B0604020202020204" pitchFamily="34" charset="0"/>
              </a:rPr>
              <a:t>Format</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FF00FF"/>
                </a:highlight>
                <a:latin typeface="Aptos" panose="020B0004020202020204" pitchFamily="34" charset="0"/>
                <a:ea typeface="Aptos" panose="020B0004020202020204" pitchFamily="34" charset="0"/>
                <a:cs typeface="Arial" panose="020B0604020202020204" pitchFamily="34" charset="0"/>
              </a:rPr>
              <a:t>Tone</a:t>
            </a:r>
            <a:endParaRPr lang="en-US"/>
          </a:p>
        </p:txBody>
      </p:sp>
    </p:spTree>
    <p:extLst>
      <p:ext uri="{BB962C8B-B14F-4D97-AF65-F5344CB8AC3E}">
        <p14:creationId xmlns:p14="http://schemas.microsoft.com/office/powerpoint/2010/main" val="2776393274"/>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670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3CFD-E43C-BADA-30A8-6FE9BF3FC517}"/>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Example System Prompt</a:t>
            </a:r>
          </a:p>
        </p:txBody>
      </p:sp>
      <p:sp>
        <p:nvSpPr>
          <p:cNvPr id="3" name="Content Placeholder 2">
            <a:extLst>
              <a:ext uri="{FF2B5EF4-FFF2-40B4-BE49-F238E27FC236}">
                <a16:creationId xmlns:a16="http://schemas.microsoft.com/office/drawing/2014/main" id="{863671BE-09F4-6D4E-9934-41AEBE999726}"/>
              </a:ext>
            </a:extLst>
          </p:cNvPr>
          <p:cNvSpPr>
            <a:spLocks noGrp="1"/>
          </p:cNvSpPr>
          <p:nvPr>
            <p:ph idx="1"/>
          </p:nvPr>
        </p:nvSpPr>
        <p:spPr>
          <a:xfrm>
            <a:off x="838200" y="1825625"/>
            <a:ext cx="10515600" cy="4502986"/>
          </a:xfrm>
        </p:spPr>
        <p:txBody>
          <a:bodyPr>
            <a:normAutofit fontScale="77500" lnSpcReduction="20000"/>
          </a:bodyPr>
          <a:lstStyle/>
          <a:p>
            <a:pPr marL="0" indent="0">
              <a:buNone/>
            </a:pPr>
            <a:r>
              <a:rPr lang="en-US" sz="3100"/>
              <a:t>RAG system prompt for </a:t>
            </a:r>
            <a:r>
              <a:rPr lang="en-US" sz="3100">
                <a:solidFill>
                  <a:srgbClr val="2454C3"/>
                </a:solidFill>
                <a:hlinkClick r:id="rId4">
                  <a:extLst>
                    <a:ext uri="{A12FA001-AC4F-418D-AE19-62706E023703}">
                      <ahyp:hlinkClr xmlns:ahyp="http://schemas.microsoft.com/office/drawing/2018/hyperlinkcolor" val="tx"/>
                    </a:ext>
                  </a:extLst>
                </a:hlinkClick>
              </a:rPr>
              <a:t>aka.ms/ragchat</a:t>
            </a:r>
            <a:endParaRPr lang="en-US" sz="3100">
              <a:solidFill>
                <a:srgbClr val="2454C3"/>
              </a:solidFill>
            </a:endParaRPr>
          </a:p>
          <a:p>
            <a:pPr marL="0" indent="0">
              <a:buNone/>
            </a:pPr>
            <a:endParaRPr lang="en-US">
              <a:solidFill>
                <a:srgbClr val="2454C3"/>
              </a:solidFill>
            </a:endParaRPr>
          </a:p>
          <a:p>
            <a:pPr marL="457200" lvl="1" indent="0">
              <a:buNone/>
            </a:pPr>
            <a:r>
              <a:rPr lang="en-US" b="0">
                <a:effectLst/>
                <a:latin typeface="Consolas" panose="020B0609020204030204" pitchFamily="49" charset="0"/>
              </a:rPr>
              <a:t>Assistant helps the company employees with their healthcare plan questions, and questions about the employee handbook. Be brief in your answers.</a:t>
            </a:r>
            <a:br>
              <a:rPr lang="en-US">
                <a:latin typeface="Consolas" panose="020B0609020204030204" pitchFamily="49" charset="0"/>
              </a:rPr>
            </a:br>
            <a:br>
              <a:rPr lang="en-US">
                <a:latin typeface="Consolas" panose="020B0609020204030204" pitchFamily="49" charset="0"/>
              </a:rPr>
            </a:br>
            <a:r>
              <a:rPr lang="en-US" b="0">
                <a:effectLst/>
                <a:latin typeface="Consolas" panose="020B0609020204030204" pitchFamily="49" charset="0"/>
              </a:rPr>
              <a:t>Answer ONLY with the facts listed in the list of sources below. If there isn't enough information below, say you don't know. Do not generate answers that don't use the sources below. If asking a clarifying question to the user would help, ask the question.</a:t>
            </a:r>
            <a:br>
              <a:rPr lang="en-US">
                <a:latin typeface="Consolas" panose="020B0609020204030204" pitchFamily="49" charset="0"/>
              </a:rPr>
            </a:br>
            <a:br>
              <a:rPr lang="en-US">
                <a:latin typeface="Consolas" panose="020B0609020204030204" pitchFamily="49" charset="0"/>
              </a:rPr>
            </a:br>
            <a:r>
              <a:rPr lang="en-US" b="0">
                <a:effectLst/>
                <a:latin typeface="Consolas" panose="020B0609020204030204" pitchFamily="49" charset="0"/>
              </a:rPr>
              <a:t>For tabular information return it as an html table. Do not return markdown format. If the question is not in English, answer in the language used in the question.</a:t>
            </a:r>
            <a:br>
              <a:rPr lang="en-US">
                <a:latin typeface="Consolas" panose="020B0609020204030204" pitchFamily="49" charset="0"/>
              </a:rPr>
            </a:br>
            <a:br>
              <a:rPr lang="en-US">
                <a:latin typeface="Consolas" panose="020B0609020204030204" pitchFamily="49" charset="0"/>
              </a:rPr>
            </a:br>
            <a:r>
              <a:rPr lang="en-US" b="0">
                <a:effectLst/>
                <a:latin typeface="Consolas" panose="020B0609020204030204" pitchFamily="49" charset="0"/>
              </a:rPr>
              <a:t>Each source has a name followed by colon and the actual information, always include the source name for each fact you use in the response. Use square brackets to reference the source, e.g. [info1.txt]. Don't combine sources, list each source separately, e.g. [info1.txt][info2.pdf].</a:t>
            </a:r>
            <a:endParaRPr lang="en-US"/>
          </a:p>
        </p:txBody>
      </p:sp>
    </p:spTree>
    <p:extLst>
      <p:ext uri="{BB962C8B-B14F-4D97-AF65-F5344CB8AC3E}">
        <p14:creationId xmlns:p14="http://schemas.microsoft.com/office/powerpoint/2010/main" val="1827674852"/>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D5535-890E-5487-9814-3C50F026CEDD}"/>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How to find the prompt</a:t>
            </a:r>
          </a:p>
        </p:txBody>
      </p:sp>
      <p:pic>
        <p:nvPicPr>
          <p:cNvPr id="5" name="Content Placeholder 4">
            <a:extLst>
              <a:ext uri="{FF2B5EF4-FFF2-40B4-BE49-F238E27FC236}">
                <a16:creationId xmlns:a16="http://schemas.microsoft.com/office/drawing/2014/main" id="{9B45BC04-17C2-D412-1B06-5AA43D25D745}"/>
              </a:ext>
            </a:extLst>
          </p:cNvPr>
          <p:cNvPicPr>
            <a:picLocks noGrp="1" noChangeAspect="1"/>
          </p:cNvPicPr>
          <p:nvPr>
            <p:ph idx="1"/>
          </p:nvPr>
        </p:nvPicPr>
        <p:blipFill>
          <a:blip r:embed="rId4"/>
          <a:stretch>
            <a:fillRect/>
          </a:stretch>
        </p:blipFill>
        <p:spPr>
          <a:xfrm>
            <a:off x="1771914" y="1825625"/>
            <a:ext cx="8648171" cy="4351338"/>
          </a:xfrm>
        </p:spPr>
      </p:pic>
    </p:spTree>
    <p:extLst>
      <p:ext uri="{BB962C8B-B14F-4D97-AF65-F5344CB8AC3E}">
        <p14:creationId xmlns:p14="http://schemas.microsoft.com/office/powerpoint/2010/main" val="2253299005"/>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C2A33245-D0EA-F8BF-B5A6-BF824A8CD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84C1E6-9328-6AF2-BF7C-3D12BE8E5B87}"/>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How to find the prompt</a:t>
            </a:r>
          </a:p>
        </p:txBody>
      </p:sp>
      <p:pic>
        <p:nvPicPr>
          <p:cNvPr id="5" name="Content Placeholder 4">
            <a:extLst>
              <a:ext uri="{FF2B5EF4-FFF2-40B4-BE49-F238E27FC236}">
                <a16:creationId xmlns:a16="http://schemas.microsoft.com/office/drawing/2014/main" id="{BAA13949-6938-DB88-DE28-4EE25A354CB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p:blipFill>
        <p:spPr>
          <a:xfrm>
            <a:off x="2094770" y="1825625"/>
            <a:ext cx="8002460" cy="4351338"/>
          </a:xfrm>
        </p:spPr>
      </p:pic>
    </p:spTree>
    <p:extLst>
      <p:ext uri="{BB962C8B-B14F-4D97-AF65-F5344CB8AC3E}">
        <p14:creationId xmlns:p14="http://schemas.microsoft.com/office/powerpoint/2010/main" val="168783473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57FCB-7F20-C482-66CE-7E5F4EFB2CD3}"/>
              </a:ext>
            </a:extLst>
          </p:cNvPr>
          <p:cNvSpPr>
            <a:spLocks noGrp="1"/>
          </p:cNvSpPr>
          <p:nvPr>
            <p:ph type="title"/>
          </p:nvPr>
        </p:nvSpPr>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Applying the Prompt Formula</a:t>
            </a:r>
          </a:p>
        </p:txBody>
      </p:sp>
      <p:sp>
        <p:nvSpPr>
          <p:cNvPr id="3" name="Content Placeholder 2">
            <a:extLst>
              <a:ext uri="{FF2B5EF4-FFF2-40B4-BE49-F238E27FC236}">
                <a16:creationId xmlns:a16="http://schemas.microsoft.com/office/drawing/2014/main" id="{72B9F4B7-19E5-168C-91B6-4BC96A11B9C5}"/>
              </a:ext>
            </a:extLst>
          </p:cNvPr>
          <p:cNvSpPr>
            <a:spLocks noGrp="1"/>
          </p:cNvSpPr>
          <p:nvPr>
            <p:ph idx="1"/>
          </p:nvPr>
        </p:nvSpPr>
        <p:spPr/>
        <p:txBody>
          <a:bodyPr>
            <a:normAutofit fontScale="62500" lnSpcReduction="20000"/>
          </a:bodyPr>
          <a:lstStyle/>
          <a:p>
            <a:r>
              <a:rPr lang="en-US"/>
              <a:t>RAG system prompt for </a:t>
            </a:r>
            <a:r>
              <a:rPr lang="en-US">
                <a:hlinkClick r:id="rId4"/>
              </a:rPr>
              <a:t>https://aka.ms/azai/py/code</a:t>
            </a:r>
            <a:endParaRPr lang="en-US"/>
          </a:p>
          <a:p>
            <a:pPr lvl="1">
              <a:lnSpc>
                <a:spcPct val="120000"/>
              </a:lnSpc>
            </a:pPr>
            <a:r>
              <a:rPr lang="en-US">
                <a:effectLst/>
                <a:highlight>
                  <a:srgbClr val="00FFFF"/>
                </a:highlight>
                <a:latin typeface="Consolas" panose="020B0609020204030204" pitchFamily="49" charset="0"/>
              </a:rPr>
              <a:t>Assistant</a:t>
            </a:r>
            <a:r>
              <a:rPr lang="en-US">
                <a:effectLst/>
                <a:latin typeface="Consolas" panose="020B0609020204030204" pitchFamily="49" charset="0"/>
              </a:rPr>
              <a:t> </a:t>
            </a:r>
            <a:r>
              <a:rPr lang="en-US">
                <a:solidFill>
                  <a:schemeClr val="bg1"/>
                </a:solidFill>
                <a:effectLst/>
                <a:highlight>
                  <a:srgbClr val="FF0000"/>
                </a:highlight>
                <a:latin typeface="Consolas" panose="020B0609020204030204" pitchFamily="49" charset="0"/>
              </a:rPr>
              <a:t>helps the company employees with their healthcare plan questions, and questions about the employee handbook</a:t>
            </a:r>
            <a:r>
              <a:rPr lang="en-US">
                <a:effectLst/>
                <a:latin typeface="Consolas" panose="020B0609020204030204" pitchFamily="49" charset="0"/>
              </a:rPr>
              <a:t>. </a:t>
            </a:r>
            <a:r>
              <a:rPr lang="en-US">
                <a:effectLst/>
                <a:highlight>
                  <a:srgbClr val="FF00FF"/>
                </a:highlight>
                <a:latin typeface="Consolas" panose="020B0609020204030204" pitchFamily="49" charset="0"/>
              </a:rPr>
              <a:t>Be brief in your answers</a:t>
            </a:r>
            <a:r>
              <a:rPr lang="en-US">
                <a:effectLst/>
                <a:latin typeface="Consolas" panose="020B0609020204030204" pitchFamily="49" charset="0"/>
              </a:rPr>
              <a:t>.</a:t>
            </a:r>
            <a:br>
              <a:rPr lang="en-US">
                <a:latin typeface="Consolas" panose="020B0609020204030204" pitchFamily="49" charset="0"/>
              </a:rPr>
            </a:br>
            <a:br>
              <a:rPr lang="en-US">
                <a:latin typeface="Consolas" panose="020B0609020204030204" pitchFamily="49" charset="0"/>
              </a:rPr>
            </a:br>
            <a:r>
              <a:rPr lang="en-US">
                <a:effectLst/>
                <a:highlight>
                  <a:srgbClr val="FFFF00"/>
                </a:highlight>
                <a:latin typeface="Consolas" panose="020B0609020204030204" pitchFamily="49" charset="0"/>
              </a:rPr>
              <a:t>Answer</a:t>
            </a:r>
            <a:r>
              <a:rPr lang="en-US">
                <a:effectLst/>
                <a:latin typeface="Consolas" panose="020B0609020204030204" pitchFamily="49" charset="0"/>
              </a:rPr>
              <a:t> ONLY with </a:t>
            </a:r>
            <a:r>
              <a:rPr lang="en-US">
                <a:solidFill>
                  <a:schemeClr val="bg1"/>
                </a:solidFill>
                <a:effectLst/>
                <a:highlight>
                  <a:srgbClr val="FF0000"/>
                </a:highlight>
                <a:latin typeface="Consolas" panose="020B0609020204030204" pitchFamily="49" charset="0"/>
              </a:rPr>
              <a:t>the facts listed in the list of sources below</a:t>
            </a:r>
            <a:r>
              <a:rPr lang="en-US">
                <a:effectLst/>
                <a:latin typeface="Consolas" panose="020B0609020204030204" pitchFamily="49" charset="0"/>
              </a:rPr>
              <a:t>. If there isn't enough information below, </a:t>
            </a:r>
            <a:r>
              <a:rPr lang="en-US">
                <a:effectLst/>
                <a:highlight>
                  <a:srgbClr val="FFFF00"/>
                </a:highlight>
                <a:latin typeface="Consolas" panose="020B0609020204030204" pitchFamily="49" charset="0"/>
              </a:rPr>
              <a:t>say you don't know</a:t>
            </a:r>
            <a:r>
              <a:rPr lang="en-US">
                <a:effectLst/>
                <a:latin typeface="Consolas" panose="020B0609020204030204" pitchFamily="49" charset="0"/>
              </a:rPr>
              <a:t>. </a:t>
            </a:r>
            <a:r>
              <a:rPr lang="en-US">
                <a:solidFill>
                  <a:schemeClr val="bg1"/>
                </a:solidFill>
                <a:effectLst/>
                <a:highlight>
                  <a:srgbClr val="FF0000"/>
                </a:highlight>
                <a:latin typeface="Consolas" panose="020B0609020204030204" pitchFamily="49" charset="0"/>
              </a:rPr>
              <a:t>Do not generate answers that don't use the sources below</a:t>
            </a:r>
            <a:r>
              <a:rPr lang="en-US">
                <a:effectLst/>
                <a:latin typeface="Consolas" panose="020B0609020204030204" pitchFamily="49" charset="0"/>
              </a:rPr>
              <a:t>. If asking a clarifying question to the user would help, </a:t>
            </a:r>
            <a:r>
              <a:rPr lang="en-US">
                <a:effectLst/>
                <a:highlight>
                  <a:srgbClr val="FFFF00"/>
                </a:highlight>
                <a:latin typeface="Consolas" panose="020B0609020204030204" pitchFamily="49" charset="0"/>
              </a:rPr>
              <a:t>ask the question</a:t>
            </a:r>
            <a:r>
              <a:rPr lang="en-US">
                <a:effectLst/>
                <a:latin typeface="Consolas" panose="020B0609020204030204" pitchFamily="49" charset="0"/>
              </a:rPr>
              <a:t>.</a:t>
            </a:r>
            <a:br>
              <a:rPr lang="en-US">
                <a:highlight>
                  <a:srgbClr val="FFFF00"/>
                </a:highlight>
                <a:latin typeface="Consolas" panose="020B0609020204030204" pitchFamily="49" charset="0"/>
              </a:rPr>
            </a:br>
            <a:br>
              <a:rPr lang="en-US">
                <a:latin typeface="Consolas" panose="020B0609020204030204" pitchFamily="49" charset="0"/>
              </a:rPr>
            </a:br>
            <a:r>
              <a:rPr lang="en-US">
                <a:effectLst/>
                <a:highlight>
                  <a:srgbClr val="00FF00"/>
                </a:highlight>
                <a:latin typeface="Consolas" panose="020B0609020204030204" pitchFamily="49" charset="0"/>
              </a:rPr>
              <a:t>For tabular information return it as an html table</a:t>
            </a:r>
            <a:r>
              <a:rPr lang="en-US">
                <a:effectLst/>
                <a:latin typeface="Consolas" panose="020B0609020204030204" pitchFamily="49" charset="0"/>
              </a:rPr>
              <a:t>. </a:t>
            </a:r>
            <a:r>
              <a:rPr lang="en-US">
                <a:effectLst/>
                <a:highlight>
                  <a:srgbClr val="00FF00"/>
                </a:highlight>
                <a:latin typeface="Consolas" panose="020B0609020204030204" pitchFamily="49" charset="0"/>
              </a:rPr>
              <a:t>Do not return markdown format</a:t>
            </a:r>
            <a:r>
              <a:rPr lang="en-US">
                <a:effectLst/>
                <a:latin typeface="Consolas" panose="020B0609020204030204" pitchFamily="49" charset="0"/>
              </a:rPr>
              <a:t>. </a:t>
            </a:r>
            <a:r>
              <a:rPr lang="en-US">
                <a:effectLst/>
                <a:highlight>
                  <a:srgbClr val="00FF00"/>
                </a:highlight>
                <a:latin typeface="Consolas" panose="020B0609020204030204" pitchFamily="49" charset="0"/>
              </a:rPr>
              <a:t>If the question is not in English, answer in the language used in the question</a:t>
            </a:r>
            <a:r>
              <a:rPr lang="en-US">
                <a:effectLst/>
                <a:latin typeface="Consolas" panose="020B0609020204030204" pitchFamily="49" charset="0"/>
              </a:rPr>
              <a:t>.</a:t>
            </a:r>
            <a:br>
              <a:rPr lang="en-US">
                <a:latin typeface="Consolas" panose="020B0609020204030204" pitchFamily="49" charset="0"/>
              </a:rPr>
            </a:br>
            <a:br>
              <a:rPr lang="en-US">
                <a:latin typeface="Consolas" panose="020B0609020204030204" pitchFamily="49" charset="0"/>
              </a:rPr>
            </a:br>
            <a:r>
              <a:rPr lang="en-US">
                <a:solidFill>
                  <a:schemeClr val="bg1"/>
                </a:solidFill>
                <a:effectLst/>
                <a:highlight>
                  <a:srgbClr val="FF0000"/>
                </a:highlight>
                <a:latin typeface="Consolas" panose="020B0609020204030204" pitchFamily="49" charset="0"/>
              </a:rPr>
              <a:t>Each source has a name followed by colon and the actual information</a:t>
            </a:r>
            <a:r>
              <a:rPr lang="en-US">
                <a:effectLst/>
                <a:latin typeface="Consolas" panose="020B0609020204030204" pitchFamily="49" charset="0"/>
              </a:rPr>
              <a:t>, </a:t>
            </a:r>
            <a:r>
              <a:rPr lang="en-US">
                <a:effectLst/>
                <a:highlight>
                  <a:srgbClr val="00FF00"/>
                </a:highlight>
                <a:latin typeface="Consolas" panose="020B0609020204030204" pitchFamily="49" charset="0"/>
              </a:rPr>
              <a:t>always include the source name for each fact you use in the response</a:t>
            </a:r>
            <a:r>
              <a:rPr lang="en-US">
                <a:effectLst/>
                <a:latin typeface="Consolas" panose="020B0609020204030204" pitchFamily="49" charset="0"/>
              </a:rPr>
              <a:t>. </a:t>
            </a:r>
            <a:r>
              <a:rPr lang="en-US">
                <a:effectLst/>
                <a:highlight>
                  <a:srgbClr val="00FF00"/>
                </a:highlight>
                <a:latin typeface="Consolas" panose="020B0609020204030204" pitchFamily="49" charset="0"/>
              </a:rPr>
              <a:t>Use square brackets to reference the source, e.g. </a:t>
            </a:r>
            <a:r>
              <a:rPr lang="en-US">
                <a:solidFill>
                  <a:schemeClr val="bg1"/>
                </a:solidFill>
                <a:effectLst/>
                <a:highlight>
                  <a:srgbClr val="800080"/>
                </a:highlight>
                <a:latin typeface="Consolas" panose="020B0609020204030204" pitchFamily="49" charset="0"/>
              </a:rPr>
              <a:t>[info1.txt]</a:t>
            </a:r>
            <a:r>
              <a:rPr lang="en-US">
                <a:effectLst/>
                <a:latin typeface="Consolas" panose="020B0609020204030204" pitchFamily="49" charset="0"/>
              </a:rPr>
              <a:t>. </a:t>
            </a:r>
            <a:r>
              <a:rPr lang="en-US">
                <a:effectLst/>
                <a:highlight>
                  <a:srgbClr val="00FF00"/>
                </a:highlight>
                <a:latin typeface="Consolas" panose="020B0609020204030204" pitchFamily="49" charset="0"/>
              </a:rPr>
              <a:t>Don't combine sources, list each source separately, e.g. </a:t>
            </a:r>
            <a:r>
              <a:rPr lang="en-US">
                <a:solidFill>
                  <a:schemeClr val="bg1"/>
                </a:solidFill>
                <a:effectLst/>
                <a:highlight>
                  <a:srgbClr val="800080"/>
                </a:highlight>
                <a:latin typeface="Consolas" panose="020B0609020204030204" pitchFamily="49" charset="0"/>
              </a:rPr>
              <a:t>[info1.txt][info2.pdf]</a:t>
            </a:r>
            <a:r>
              <a:rPr lang="en-US">
                <a:effectLst/>
                <a:latin typeface="Consolas" panose="020B0609020204030204" pitchFamily="49" charset="0"/>
              </a:rPr>
              <a:t>.</a:t>
            </a:r>
            <a:endParaRPr lang="en-US"/>
          </a:p>
          <a:p>
            <a:endParaRPr lang="en-US"/>
          </a:p>
        </p:txBody>
      </p:sp>
      <p:sp>
        <p:nvSpPr>
          <p:cNvPr id="4" name="TextBox 3">
            <a:extLst>
              <a:ext uri="{FF2B5EF4-FFF2-40B4-BE49-F238E27FC236}">
                <a16:creationId xmlns:a16="http://schemas.microsoft.com/office/drawing/2014/main" id="{DD0F1927-5308-0C07-D285-50EA8AFD70D0}"/>
              </a:ext>
            </a:extLst>
          </p:cNvPr>
          <p:cNvSpPr txBox="1"/>
          <p:nvPr/>
        </p:nvSpPr>
        <p:spPr>
          <a:xfrm>
            <a:off x="3631058" y="6065465"/>
            <a:ext cx="4777483" cy="369332"/>
          </a:xfrm>
          <a:prstGeom prst="rect">
            <a:avLst/>
          </a:prstGeom>
          <a:noFill/>
        </p:spPr>
        <p:txBody>
          <a:bodyPr wrap="square" rtlCol="0">
            <a:spAutoFit/>
          </a:bodyPr>
          <a:lstStyle/>
          <a:p>
            <a:r>
              <a:rPr lang="en-US" sz="1800">
                <a:effectLst/>
                <a:highlight>
                  <a:srgbClr val="FFFF00"/>
                </a:highlight>
                <a:latin typeface="Aptos" panose="020B0004020202020204" pitchFamily="34" charset="0"/>
                <a:ea typeface="Aptos" panose="020B0004020202020204" pitchFamily="34" charset="0"/>
                <a:cs typeface="Arial" panose="020B0604020202020204" pitchFamily="34" charset="0"/>
              </a:rPr>
              <a:t>Task</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solidFill>
                  <a:srgbClr val="FFFFFF"/>
                </a:solidFill>
                <a:effectLst/>
                <a:highlight>
                  <a:srgbClr val="FF0000"/>
                </a:highlight>
                <a:latin typeface="Aptos" panose="020B0004020202020204" pitchFamily="34" charset="0"/>
                <a:ea typeface="Aptos" panose="020B0004020202020204" pitchFamily="34" charset="0"/>
                <a:cs typeface="Arial" panose="020B0604020202020204" pitchFamily="34" charset="0"/>
              </a:rPr>
              <a:t>Context</a:t>
            </a:r>
            <a:r>
              <a:rPr lang="en-US" sz="1800">
                <a:solidFill>
                  <a:srgbClr val="FFFFFF"/>
                </a:solidFill>
                <a:effectLst/>
                <a:latin typeface="Aptos" panose="020B0004020202020204" pitchFamily="34" charset="0"/>
                <a:ea typeface="Aptos" panose="020B0004020202020204" pitchFamily="34" charset="0"/>
                <a:cs typeface="Arial" panose="020B0604020202020204" pitchFamily="34" charset="0"/>
              </a:rPr>
              <a:t>  </a:t>
            </a:r>
            <a:r>
              <a:rPr lang="en-US" sz="1800">
                <a:solidFill>
                  <a:srgbClr val="FFFFFF"/>
                </a:solidFill>
                <a:effectLst/>
                <a:highlight>
                  <a:srgbClr val="800080"/>
                </a:highlight>
                <a:latin typeface="Aptos" panose="020B0004020202020204" pitchFamily="34" charset="0"/>
                <a:ea typeface="Aptos" panose="020B0004020202020204" pitchFamily="34" charset="0"/>
                <a:cs typeface="Arial" panose="020B0604020202020204" pitchFamily="34" charset="0"/>
              </a:rPr>
              <a:t>Exemplar</a:t>
            </a:r>
            <a:r>
              <a:rPr lang="en-US" sz="1800">
                <a:solidFill>
                  <a:srgbClr val="FFFFFF"/>
                </a:solidFill>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00FFFF"/>
                </a:highlight>
                <a:latin typeface="Aptos" panose="020B0004020202020204" pitchFamily="34" charset="0"/>
                <a:ea typeface="Aptos" panose="020B0004020202020204" pitchFamily="34" charset="0"/>
                <a:cs typeface="Arial" panose="020B0604020202020204" pitchFamily="34" charset="0"/>
              </a:rPr>
              <a:t>Persona</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00FF00"/>
                </a:highlight>
                <a:latin typeface="Aptos" panose="020B0004020202020204" pitchFamily="34" charset="0"/>
                <a:ea typeface="Aptos" panose="020B0004020202020204" pitchFamily="34" charset="0"/>
                <a:cs typeface="Arial" panose="020B0604020202020204" pitchFamily="34" charset="0"/>
              </a:rPr>
              <a:t>Format</a:t>
            </a:r>
            <a:r>
              <a:rPr lang="en-US" sz="1800">
                <a:effectLst/>
                <a:latin typeface="Aptos" panose="020B0004020202020204" pitchFamily="34" charset="0"/>
                <a:ea typeface="Aptos" panose="020B0004020202020204" pitchFamily="34" charset="0"/>
                <a:cs typeface="Arial" panose="020B0604020202020204" pitchFamily="34" charset="0"/>
              </a:rPr>
              <a:t>  </a:t>
            </a:r>
            <a:r>
              <a:rPr lang="en-US" sz="1800">
                <a:effectLst/>
                <a:highlight>
                  <a:srgbClr val="FF00FF"/>
                </a:highlight>
                <a:latin typeface="Aptos" panose="020B0004020202020204" pitchFamily="34" charset="0"/>
                <a:ea typeface="Aptos" panose="020B0004020202020204" pitchFamily="34" charset="0"/>
                <a:cs typeface="Arial" panose="020B0604020202020204" pitchFamily="34" charset="0"/>
              </a:rPr>
              <a:t>Tone</a:t>
            </a:r>
            <a:endParaRPr lang="en-US"/>
          </a:p>
        </p:txBody>
      </p:sp>
    </p:spTree>
    <p:extLst>
      <p:ext uri="{BB962C8B-B14F-4D97-AF65-F5344CB8AC3E}">
        <p14:creationId xmlns:p14="http://schemas.microsoft.com/office/powerpoint/2010/main" val="977392068"/>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2E00FF9C-C200-595F-AB20-F73B4B8E776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761D41-CBFE-CFA6-55CF-F4752DC01A9A}"/>
              </a:ext>
            </a:extLst>
          </p:cNvPr>
          <p:cNvSpPr>
            <a:spLocks noGrp="1"/>
          </p:cNvSpPr>
          <p:nvPr>
            <p:ph type="title"/>
          </p:nvPr>
        </p:nvSpPr>
        <p:spPr>
          <a:xfrm>
            <a:off x="499153" y="2766218"/>
            <a:ext cx="10515600" cy="1325563"/>
          </a:xfrm>
        </p:spPr>
        <p:txBody>
          <a:bodyPr vert="horz" lIns="91440" tIns="45720" rIns="91440" bIns="45720" rtlCol="0" anchor="ctr">
            <a:normAutofit/>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Demo 2</a:t>
            </a:r>
          </a:p>
        </p:txBody>
      </p:sp>
      <p:pic>
        <p:nvPicPr>
          <p:cNvPr id="6" name="Picture 5">
            <a:extLst>
              <a:ext uri="{FF2B5EF4-FFF2-40B4-BE49-F238E27FC236}">
                <a16:creationId xmlns:a16="http://schemas.microsoft.com/office/drawing/2014/main" id="{1453107C-F8BF-1AE9-AE2E-E4ECCD642C3B}"/>
              </a:ext>
            </a:extLst>
          </p:cNvPr>
          <p:cNvPicPr>
            <a:picLocks noChangeAspect="1"/>
          </p:cNvPicPr>
          <p:nvPr/>
        </p:nvPicPr>
        <p:blipFill>
          <a:blip r:embed="rId4"/>
          <a:stretch>
            <a:fillRect/>
          </a:stretch>
        </p:blipFill>
        <p:spPr>
          <a:xfrm>
            <a:off x="3192906" y="513708"/>
            <a:ext cx="5806188" cy="58305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0587687"/>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E369A37-E399-2EC7-B531-1AC5133EB1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223C10-290A-05E8-87AC-4BC7A6A5D211}"/>
              </a:ext>
            </a:extLst>
          </p:cNvPr>
          <p:cNvSpPr txBox="1"/>
          <p:nvPr/>
        </p:nvSpPr>
        <p:spPr>
          <a:xfrm>
            <a:off x="548561" y="953036"/>
            <a:ext cx="10529013" cy="1938992"/>
          </a:xfrm>
          <a:prstGeom prst="rect">
            <a:avLst/>
          </a:prstGeom>
          <a:noFill/>
        </p:spPr>
        <p:txBody>
          <a:bodyPr wrap="square" rtlCol="0">
            <a:spAutoFit/>
          </a:bodyPr>
          <a:lstStyle/>
          <a:p>
            <a:r>
              <a:rPr lang="en-US" sz="6000" b="1">
                <a:solidFill>
                  <a:srgbClr val="2454C3"/>
                </a:solidFill>
                <a:latin typeface="Segoe UI" panose="020B0502040204020203" pitchFamily="34" charset="0"/>
                <a:cs typeface="Segoe UI" panose="020B0502040204020203" pitchFamily="34" charset="0"/>
              </a:rPr>
              <a:t>Automated</a:t>
            </a:r>
          </a:p>
          <a:p>
            <a:r>
              <a:rPr lang="en-US" sz="6000" b="1">
                <a:solidFill>
                  <a:srgbClr val="2454C3"/>
                </a:solidFill>
                <a:latin typeface="Segoe UI" panose="020B0502040204020203" pitchFamily="34" charset="0"/>
                <a:cs typeface="Segoe UI" panose="020B0502040204020203" pitchFamily="34" charset="0"/>
              </a:rPr>
              <a:t>evaluation</a:t>
            </a:r>
          </a:p>
        </p:txBody>
      </p:sp>
    </p:spTree>
    <p:extLst>
      <p:ext uri="{BB962C8B-B14F-4D97-AF65-F5344CB8AC3E}">
        <p14:creationId xmlns:p14="http://schemas.microsoft.com/office/powerpoint/2010/main" val="292482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LLM Ops for RAG Chat Apps</a:t>
            </a:r>
          </a:p>
        </p:txBody>
      </p:sp>
      <p:grpSp>
        <p:nvGrpSpPr>
          <p:cNvPr id="25" name="Group 24">
            <a:extLst>
              <a:ext uri="{FF2B5EF4-FFF2-40B4-BE49-F238E27FC236}">
                <a16:creationId xmlns:a16="http://schemas.microsoft.com/office/drawing/2014/main" id="{770610F7-A311-8A1A-7F63-CD753C24C58E}"/>
              </a:ext>
              <a:ext uri="{C183D7F6-B498-43B3-948B-1728B52AA6E4}">
                <adec:decorative xmlns:adec="http://schemas.microsoft.com/office/drawing/2017/decorative" val="1"/>
              </a:ext>
            </a:extLst>
          </p:cNvPr>
          <p:cNvGrpSpPr/>
          <p:nvPr/>
        </p:nvGrpSpPr>
        <p:grpSpPr>
          <a:xfrm>
            <a:off x="745448" y="1808536"/>
            <a:ext cx="2449608" cy="4583765"/>
            <a:chOff x="588263" y="1544661"/>
            <a:chExt cx="3835456" cy="4583765"/>
          </a:xfrm>
          <a:solidFill>
            <a:schemeClr val="accent3">
              <a:lumMod val="40000"/>
              <a:lumOff val="60000"/>
            </a:schemeClr>
          </a:solidFill>
        </p:grpSpPr>
        <p:sp>
          <p:nvSpPr>
            <p:cNvPr id="26" name="Rectangle: Rounded Corners 4" descr="Dark: small container">
              <a:extLst>
                <a:ext uri="{FF2B5EF4-FFF2-40B4-BE49-F238E27FC236}">
                  <a16:creationId xmlns:a16="http://schemas.microsoft.com/office/drawing/2014/main" id="{62C1D394-9FFF-D7B2-50A0-1BF86B924884}"/>
                </a:ext>
              </a:extLst>
            </p:cNvPr>
            <p:cNvSpPr/>
            <p:nvPr/>
          </p:nvSpPr>
          <p:spPr bwMode="auto">
            <a:xfrm>
              <a:off x="588263" y="1544661"/>
              <a:ext cx="3835456" cy="4583765"/>
            </a:xfrm>
            <a:prstGeom prst="roundRect">
              <a:avLst>
                <a:gd name="adj" fmla="val 2114"/>
              </a:avLst>
            </a:prstGeom>
            <a:solidFill>
              <a:srgbClr val="8DC8E8"/>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Rectangle: Top Corners Rounded 14" descr="Dark - small container front layer">
              <a:extLst>
                <a:ext uri="{FF2B5EF4-FFF2-40B4-BE49-F238E27FC236}">
                  <a16:creationId xmlns:a16="http://schemas.microsoft.com/office/drawing/2014/main" id="{993118C4-6BC8-E17E-2CBE-D957A24A9EF7}"/>
                </a:ext>
              </a:extLst>
            </p:cNvPr>
            <p:cNvSpPr/>
            <p:nvPr/>
          </p:nvSpPr>
          <p:spPr bwMode="auto">
            <a:xfrm>
              <a:off x="588263" y="1924965"/>
              <a:ext cx="3835456" cy="4203460"/>
            </a:xfrm>
            <a:prstGeom prst="round2SameRect">
              <a:avLst>
                <a:gd name="adj1" fmla="val 0"/>
                <a:gd name="adj2" fmla="val 0"/>
              </a:avLst>
            </a:prstGeom>
            <a:solidFill>
              <a:schemeClr val="bg1">
                <a:lumMod val="25000"/>
                <a:lumOff val="75000"/>
              </a:schemeClr>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29" name="Rectangle: Rounded Corners 10">
            <a:extLst>
              <a:ext uri="{FF2B5EF4-FFF2-40B4-BE49-F238E27FC236}">
                <a16:creationId xmlns:a16="http://schemas.microsoft.com/office/drawing/2014/main" id="{6426EA21-FE11-F8B8-1F6E-6AD77F49491C}"/>
              </a:ext>
              <a:ext uri="{C183D7F6-B498-43B3-948B-1728B52AA6E4}">
                <adec:decorative xmlns:adec="http://schemas.microsoft.com/office/drawing/2017/decorative" val="1"/>
              </a:ext>
            </a:extLst>
          </p:cNvPr>
          <p:cNvSpPr/>
          <p:nvPr/>
        </p:nvSpPr>
        <p:spPr bwMode="auto">
          <a:xfrm>
            <a:off x="909548" y="2340829"/>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BF5BDA4-6BA6-B498-C559-7D2B87C678DA}"/>
              </a:ext>
            </a:extLst>
          </p:cNvPr>
          <p:cNvSpPr txBox="1"/>
          <p:nvPr/>
        </p:nvSpPr>
        <p:spPr>
          <a:xfrm>
            <a:off x="909548"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Identify business</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use case</a:t>
            </a:r>
          </a:p>
        </p:txBody>
      </p:sp>
      <p:grpSp>
        <p:nvGrpSpPr>
          <p:cNvPr id="31" name="Group 30">
            <a:extLst>
              <a:ext uri="{FF2B5EF4-FFF2-40B4-BE49-F238E27FC236}">
                <a16:creationId xmlns:a16="http://schemas.microsoft.com/office/drawing/2014/main" id="{EFD8C1FE-947F-4774-6141-95376E93DDEF}"/>
              </a:ext>
              <a:ext uri="{C183D7F6-B498-43B3-948B-1728B52AA6E4}">
                <adec:decorative xmlns:adec="http://schemas.microsoft.com/office/drawing/2017/decorative" val="1"/>
              </a:ext>
            </a:extLst>
          </p:cNvPr>
          <p:cNvGrpSpPr/>
          <p:nvPr/>
        </p:nvGrpSpPr>
        <p:grpSpPr>
          <a:xfrm>
            <a:off x="3694353" y="1832310"/>
            <a:ext cx="4891913" cy="4583765"/>
            <a:chOff x="588263" y="1544661"/>
            <a:chExt cx="3835456" cy="4583765"/>
          </a:xfrm>
          <a:solidFill>
            <a:schemeClr val="accent5">
              <a:lumMod val="60000"/>
              <a:lumOff val="40000"/>
            </a:schemeClr>
          </a:solidFill>
        </p:grpSpPr>
        <p:sp>
          <p:nvSpPr>
            <p:cNvPr id="32" name="Rectangle: Rounded Corners 22" descr="Dark: small container">
              <a:extLst>
                <a:ext uri="{FF2B5EF4-FFF2-40B4-BE49-F238E27FC236}">
                  <a16:creationId xmlns:a16="http://schemas.microsoft.com/office/drawing/2014/main" id="{24BCE532-0B09-E309-9774-071B5D4CCC2B}"/>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Rounded Rectangle 4" descr="Dark Pattern: Sprinkles">
              <a:extLst>
                <a:ext uri="{FF2B5EF4-FFF2-40B4-BE49-F238E27FC236}">
                  <a16:creationId xmlns:a16="http://schemas.microsoft.com/office/drawing/2014/main" id="{BCF85F57-6A3A-CC50-9EC7-2D48029BD4B9}"/>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Top Corners Rounded 14" descr="Dark - small container front layer">
              <a:extLst>
                <a:ext uri="{FF2B5EF4-FFF2-40B4-BE49-F238E27FC236}">
                  <a16:creationId xmlns:a16="http://schemas.microsoft.com/office/drawing/2014/main" id="{2C25DA4F-9528-C6B3-91EB-5A3D4EF80388}"/>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35" name="Straight Arrow Connector 34">
            <a:extLst>
              <a:ext uri="{FF2B5EF4-FFF2-40B4-BE49-F238E27FC236}">
                <a16:creationId xmlns:a16="http://schemas.microsoft.com/office/drawing/2014/main" id="{044FDB9B-9481-1D68-03EF-8C1A5339F65E}"/>
              </a:ext>
              <a:ext uri="{C183D7F6-B498-43B3-948B-1728B52AA6E4}">
                <adec:decorative xmlns:adec="http://schemas.microsoft.com/office/drawing/2017/decorative" val="1"/>
              </a:ext>
            </a:extLst>
          </p:cNvPr>
          <p:cNvCxnSpPr>
            <a:cxnSpLocks/>
          </p:cNvCxnSpPr>
          <p:nvPr/>
        </p:nvCxnSpPr>
        <p:spPr>
          <a:xfrm>
            <a:off x="4868851" y="2886227"/>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1B1CB42-9EDB-F726-EC4A-C95CB3BD8F62}"/>
              </a:ext>
              <a:ext uri="{C183D7F6-B498-43B3-948B-1728B52AA6E4}">
                <adec:decorative xmlns:adec="http://schemas.microsoft.com/office/drawing/2017/decorative" val="1"/>
              </a:ext>
            </a:extLst>
          </p:cNvPr>
          <p:cNvCxnSpPr>
            <a:cxnSpLocks/>
          </p:cNvCxnSpPr>
          <p:nvPr/>
        </p:nvCxnSpPr>
        <p:spPr>
          <a:xfrm>
            <a:off x="4868851"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9106F2-42B3-A1DC-CAE9-80B2B39584D7}"/>
              </a:ext>
              <a:ext uri="{C183D7F6-B498-43B3-948B-1728B52AA6E4}">
                <adec:decorative xmlns:adec="http://schemas.microsoft.com/office/drawing/2017/decorative" val="1"/>
              </a:ext>
            </a:extLst>
          </p:cNvPr>
          <p:cNvCxnSpPr>
            <a:cxnSpLocks/>
          </p:cNvCxnSpPr>
          <p:nvPr/>
        </p:nvCxnSpPr>
        <p:spPr>
          <a:xfrm>
            <a:off x="4547348" y="4786192"/>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8" name="Rectangle: Rounded Corners 33">
            <a:extLst>
              <a:ext uri="{FF2B5EF4-FFF2-40B4-BE49-F238E27FC236}">
                <a16:creationId xmlns:a16="http://schemas.microsoft.com/office/drawing/2014/main" id="{5120DDD7-7EC4-8022-9827-1861BD37756D}"/>
              </a:ext>
              <a:ext uri="{C183D7F6-B498-43B3-948B-1728B52AA6E4}">
                <adec:decorative xmlns:adec="http://schemas.microsoft.com/office/drawing/2017/decorative" val="1"/>
              </a:ext>
            </a:extLst>
          </p:cNvPr>
          <p:cNvSpPr/>
          <p:nvPr/>
        </p:nvSpPr>
        <p:spPr bwMode="auto">
          <a:xfrm>
            <a:off x="3800295"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F03AD8B3-DEA7-DA08-9CC6-10E19D9D0C20}"/>
              </a:ext>
            </a:extLst>
          </p:cNvPr>
          <p:cNvSpPr txBox="1"/>
          <p:nvPr/>
        </p:nvSpPr>
        <p:spPr>
          <a:xfrm>
            <a:off x="3805463"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app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sample questions</a:t>
            </a:r>
          </a:p>
        </p:txBody>
      </p:sp>
      <p:sp>
        <p:nvSpPr>
          <p:cNvPr id="40" name="Rectangle: Rounded Corners 35">
            <a:extLst>
              <a:ext uri="{FF2B5EF4-FFF2-40B4-BE49-F238E27FC236}">
                <a16:creationId xmlns:a16="http://schemas.microsoft.com/office/drawing/2014/main" id="{FE0D0DD2-E02C-FF1E-A202-78C3FC30B386}"/>
              </a:ext>
              <a:ext uri="{C183D7F6-B498-43B3-948B-1728B52AA6E4}">
                <adec:decorative xmlns:adec="http://schemas.microsoft.com/office/drawing/2017/decorative" val="1"/>
              </a:ext>
            </a:extLst>
          </p:cNvPr>
          <p:cNvSpPr/>
          <p:nvPr/>
        </p:nvSpPr>
        <p:spPr bwMode="auto">
          <a:xfrm>
            <a:off x="3808147"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1" name="Freeform: Shape 1040">
            <a:extLst>
              <a:ext uri="{FF2B5EF4-FFF2-40B4-BE49-F238E27FC236}">
                <a16:creationId xmlns:a16="http://schemas.microsoft.com/office/drawing/2014/main" id="{4AD36113-F048-4927-518B-0D84AABA7C5B}"/>
              </a:ext>
              <a:ext uri="{C183D7F6-B498-43B3-948B-1728B52AA6E4}">
                <adec:decorative xmlns:adec="http://schemas.microsoft.com/office/drawing/2017/decorative" val="1"/>
              </a:ext>
            </a:extLst>
          </p:cNvPr>
          <p:cNvSpPr/>
          <p:nvPr/>
        </p:nvSpPr>
        <p:spPr bwMode="auto">
          <a:xfrm>
            <a:off x="3440609" y="4943840"/>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F18594F5-CB69-A292-B41B-33A8A2867A08}"/>
              </a:ext>
              <a:ext uri="{C183D7F6-B498-43B3-948B-1728B52AA6E4}">
                <adec:decorative xmlns:adec="http://schemas.microsoft.com/office/drawing/2017/decorative" val="1"/>
              </a:ext>
            </a:extLst>
          </p:cNvPr>
          <p:cNvCxnSpPr>
            <a:cxnSpLocks/>
          </p:cNvCxnSpPr>
          <p:nvPr/>
        </p:nvCxnSpPr>
        <p:spPr>
          <a:xfrm flipH="1">
            <a:off x="5076185" y="569628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E56AFAD-1F94-DB9D-9E12-8F0A592AB63D}"/>
              </a:ext>
            </a:extLst>
          </p:cNvPr>
          <p:cNvSpPr txBox="1"/>
          <p:nvPr/>
        </p:nvSpPr>
        <p:spPr>
          <a:xfrm>
            <a:off x="3808147" y="347669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Try different parameters</a:t>
            </a:r>
          </a:p>
        </p:txBody>
      </p:sp>
      <p:sp>
        <p:nvSpPr>
          <p:cNvPr id="44" name="Rectangle: Rounded Corners 26">
            <a:extLst>
              <a:ext uri="{FF2B5EF4-FFF2-40B4-BE49-F238E27FC236}">
                <a16:creationId xmlns:a16="http://schemas.microsoft.com/office/drawing/2014/main" id="{DE399839-6C67-8EF2-8A6B-C4963A8DB732}"/>
              </a:ext>
              <a:ext uri="{C183D7F6-B498-43B3-948B-1728B52AA6E4}">
                <adec:decorative xmlns:adec="http://schemas.microsoft.com/office/drawing/2017/decorative" val="1"/>
              </a:ext>
            </a:extLst>
          </p:cNvPr>
          <p:cNvSpPr/>
          <p:nvPr/>
        </p:nvSpPr>
        <p:spPr bwMode="auto">
          <a:xfrm>
            <a:off x="3849728" y="5276147"/>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51562DA0-A4C7-BDE9-1696-6ED56AC7C345}"/>
              </a:ext>
            </a:extLst>
          </p:cNvPr>
          <p:cNvSpPr txBox="1"/>
          <p:nvPr/>
        </p:nvSpPr>
        <p:spPr>
          <a:xfrm>
            <a:off x="3916542" y="5582061"/>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cxnSp>
        <p:nvCxnSpPr>
          <p:cNvPr id="46" name="Straight Arrow Connector 45">
            <a:extLst>
              <a:ext uri="{FF2B5EF4-FFF2-40B4-BE49-F238E27FC236}">
                <a16:creationId xmlns:a16="http://schemas.microsoft.com/office/drawing/2014/main" id="{1208F432-C065-C03D-7074-700A0E6FD0FE}"/>
              </a:ext>
              <a:ext uri="{C183D7F6-B498-43B3-948B-1728B52AA6E4}">
                <adec:decorative xmlns:adec="http://schemas.microsoft.com/office/drawing/2017/decorative" val="1"/>
              </a:ext>
            </a:extLst>
          </p:cNvPr>
          <p:cNvCxnSpPr>
            <a:cxnSpLocks/>
          </p:cNvCxnSpPr>
          <p:nvPr/>
        </p:nvCxnSpPr>
        <p:spPr>
          <a:xfrm>
            <a:off x="6953995" y="3858733"/>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7" name="Rectangle: Rounded Corners 47">
            <a:extLst>
              <a:ext uri="{FF2B5EF4-FFF2-40B4-BE49-F238E27FC236}">
                <a16:creationId xmlns:a16="http://schemas.microsoft.com/office/drawing/2014/main" id="{2BBE46BE-9A18-B9ED-049C-C2C758568382}"/>
              </a:ext>
              <a:ext uri="{C183D7F6-B498-43B3-948B-1728B52AA6E4}">
                <adec:decorative xmlns:adec="http://schemas.microsoft.com/office/drawing/2017/decorative" val="1"/>
              </a:ext>
            </a:extLst>
          </p:cNvPr>
          <p:cNvSpPr/>
          <p:nvPr/>
        </p:nvSpPr>
        <p:spPr bwMode="auto">
          <a:xfrm>
            <a:off x="6262714"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85E72D51-8079-B39D-7ED7-EF7A455050DE}"/>
              </a:ext>
            </a:extLst>
          </p:cNvPr>
          <p:cNvSpPr txBox="1"/>
          <p:nvPr/>
        </p:nvSpPr>
        <p:spPr>
          <a:xfrm>
            <a:off x="6262714"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49" name="Rectangle: Rounded Corners 51">
            <a:extLst>
              <a:ext uri="{FF2B5EF4-FFF2-40B4-BE49-F238E27FC236}">
                <a16:creationId xmlns:a16="http://schemas.microsoft.com/office/drawing/2014/main" id="{AE6EA42C-EAF5-13AC-CD7E-DC758F66E39B}"/>
              </a:ext>
              <a:ext uri="{C183D7F6-B498-43B3-948B-1728B52AA6E4}">
                <adec:decorative xmlns:adec="http://schemas.microsoft.com/office/drawing/2017/decorative" val="1"/>
              </a:ext>
            </a:extLst>
          </p:cNvPr>
          <p:cNvSpPr/>
          <p:nvPr/>
        </p:nvSpPr>
        <p:spPr bwMode="auto">
          <a:xfrm>
            <a:off x="6262714"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F1639B8-9B28-64ED-5556-33A333F4B276}"/>
              </a:ext>
            </a:extLst>
          </p:cNvPr>
          <p:cNvSpPr txBox="1"/>
          <p:nvPr/>
        </p:nvSpPr>
        <p:spPr>
          <a:xfrm>
            <a:off x="6262714" y="348631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answers</a:t>
            </a:r>
          </a:p>
        </p:txBody>
      </p:sp>
      <p:grpSp>
        <p:nvGrpSpPr>
          <p:cNvPr id="51" name="Group 50">
            <a:extLst>
              <a:ext uri="{FF2B5EF4-FFF2-40B4-BE49-F238E27FC236}">
                <a16:creationId xmlns:a16="http://schemas.microsoft.com/office/drawing/2014/main" id="{D220990D-11B9-DEFB-DA9D-068902297FC0}"/>
              </a:ext>
              <a:ext uri="{C183D7F6-B498-43B3-948B-1728B52AA6E4}">
                <adec:decorative xmlns:adec="http://schemas.microsoft.com/office/drawing/2017/decorative" val="1"/>
              </a:ext>
            </a:extLst>
          </p:cNvPr>
          <p:cNvGrpSpPr/>
          <p:nvPr/>
        </p:nvGrpSpPr>
        <p:grpSpPr>
          <a:xfrm>
            <a:off x="8997437" y="1808536"/>
            <a:ext cx="2451385" cy="4583765"/>
            <a:chOff x="588263" y="1544661"/>
            <a:chExt cx="3445470" cy="4583765"/>
          </a:xfrm>
          <a:solidFill>
            <a:schemeClr val="accent2">
              <a:lumMod val="60000"/>
              <a:lumOff val="40000"/>
            </a:schemeClr>
          </a:solidFill>
        </p:grpSpPr>
        <p:sp>
          <p:nvSpPr>
            <p:cNvPr id="52" name="Rectangle: Rounded Corners 1031" descr="Dark: small container">
              <a:extLst>
                <a:ext uri="{FF2B5EF4-FFF2-40B4-BE49-F238E27FC236}">
                  <a16:creationId xmlns:a16="http://schemas.microsoft.com/office/drawing/2014/main" id="{31360203-D5DE-6D70-7DC2-0936B1D1B22C}"/>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3" name="Rounded Rectangle 4" descr="Dark Pattern: Sprinkles">
              <a:extLst>
                <a:ext uri="{FF2B5EF4-FFF2-40B4-BE49-F238E27FC236}">
                  <a16:creationId xmlns:a16="http://schemas.microsoft.com/office/drawing/2014/main" id="{4780B251-9541-13AC-E38F-2590D25B42B5}"/>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Top Corners Rounded 14" descr="Dark - small container front layer">
              <a:extLst>
                <a:ext uri="{FF2B5EF4-FFF2-40B4-BE49-F238E27FC236}">
                  <a16:creationId xmlns:a16="http://schemas.microsoft.com/office/drawing/2014/main" id="{31EEE16B-A58C-DCA1-FF0E-81DA57575F0D}"/>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55" name="Straight Connector 54">
            <a:extLst>
              <a:ext uri="{FF2B5EF4-FFF2-40B4-BE49-F238E27FC236}">
                <a16:creationId xmlns:a16="http://schemas.microsoft.com/office/drawing/2014/main" id="{8C1E5B79-BCF0-C88F-FFE9-597850F56D58}"/>
              </a:ext>
              <a:ext uri="{C183D7F6-B498-43B3-948B-1728B52AA6E4}">
                <adec:decorative xmlns:adec="http://schemas.microsoft.com/office/drawing/2017/decorative" val="1"/>
              </a:ext>
            </a:extLst>
          </p:cNvPr>
          <p:cNvCxnSpPr>
            <a:cxnSpLocks/>
          </p:cNvCxnSpPr>
          <p:nvPr/>
        </p:nvCxnSpPr>
        <p:spPr>
          <a:xfrm flipH="1">
            <a:off x="7594317" y="569653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1058">
            <a:extLst>
              <a:ext uri="{FF2B5EF4-FFF2-40B4-BE49-F238E27FC236}">
                <a16:creationId xmlns:a16="http://schemas.microsoft.com/office/drawing/2014/main" id="{CBDF234A-D790-67E4-DD8A-549B0F707746}"/>
              </a:ext>
              <a:ext uri="{C183D7F6-B498-43B3-948B-1728B52AA6E4}">
                <adec:decorative xmlns:adec="http://schemas.microsoft.com/office/drawing/2017/decorative" val="1"/>
              </a:ext>
            </a:extLst>
          </p:cNvPr>
          <p:cNvSpPr/>
          <p:nvPr/>
        </p:nvSpPr>
        <p:spPr bwMode="auto">
          <a:xfrm>
            <a:off x="6256375" y="5274898"/>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7" name="TextBox 56">
            <a:extLst>
              <a:ext uri="{FF2B5EF4-FFF2-40B4-BE49-F238E27FC236}">
                <a16:creationId xmlns:a16="http://schemas.microsoft.com/office/drawing/2014/main" id="{1E4F59B0-FC8B-1F55-B6D8-CA89D801B705}"/>
              </a:ext>
            </a:extLst>
          </p:cNvPr>
          <p:cNvSpPr txBox="1"/>
          <p:nvPr/>
        </p:nvSpPr>
        <p:spPr>
          <a:xfrm>
            <a:off x="6323189" y="5580812"/>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sp>
        <p:nvSpPr>
          <p:cNvPr id="58" name="Rectangle: Rounded Corners 1027">
            <a:extLst>
              <a:ext uri="{FF2B5EF4-FFF2-40B4-BE49-F238E27FC236}">
                <a16:creationId xmlns:a16="http://schemas.microsoft.com/office/drawing/2014/main" id="{E6385F82-56A4-A09C-9C25-CEF2CC6FB797}"/>
              </a:ext>
              <a:ext uri="{C183D7F6-B498-43B3-948B-1728B52AA6E4}">
                <adec:decorative xmlns:adec="http://schemas.microsoft.com/office/drawing/2017/decorative" val="1"/>
              </a:ext>
            </a:extLst>
          </p:cNvPr>
          <p:cNvSpPr/>
          <p:nvPr/>
        </p:nvSpPr>
        <p:spPr bwMode="auto">
          <a:xfrm>
            <a:off x="9162425" y="2340829"/>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9BE2F58-F155-15E4-B46B-3922327FFF14}"/>
              </a:ext>
            </a:extLst>
          </p:cNvPr>
          <p:cNvSpPr txBox="1"/>
          <p:nvPr/>
        </p:nvSpPr>
        <p:spPr>
          <a:xfrm>
            <a:off x="9162425" y="250683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Deploy app to users</a:t>
            </a:r>
          </a:p>
        </p:txBody>
      </p:sp>
      <p:sp>
        <p:nvSpPr>
          <p:cNvPr id="60" name="Freeform: Shape 1039">
            <a:extLst>
              <a:ext uri="{FF2B5EF4-FFF2-40B4-BE49-F238E27FC236}">
                <a16:creationId xmlns:a16="http://schemas.microsoft.com/office/drawing/2014/main" id="{0A11FD93-1942-8D95-EF62-51459201B394}"/>
              </a:ext>
              <a:ext uri="{C183D7F6-B498-43B3-948B-1728B52AA6E4}">
                <adec:decorative xmlns:adec="http://schemas.microsoft.com/office/drawing/2017/decorative" val="1"/>
              </a:ext>
            </a:extLst>
          </p:cNvPr>
          <p:cNvSpPr/>
          <p:nvPr/>
        </p:nvSpPr>
        <p:spPr bwMode="auto">
          <a:xfrm>
            <a:off x="2766611" y="2594410"/>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1" name="Straight Arrow Connector 60">
            <a:extLst>
              <a:ext uri="{FF2B5EF4-FFF2-40B4-BE49-F238E27FC236}">
                <a16:creationId xmlns:a16="http://schemas.microsoft.com/office/drawing/2014/main" id="{DA5CE2B6-974B-7BAF-C882-747681F3439E}"/>
              </a:ext>
              <a:ext uri="{C183D7F6-B498-43B3-948B-1728B52AA6E4}">
                <adec:decorative xmlns:adec="http://schemas.microsoft.com/office/drawing/2017/decorative" val="1"/>
              </a:ext>
            </a:extLst>
          </p:cNvPr>
          <p:cNvCxnSpPr>
            <a:cxnSpLocks/>
          </p:cNvCxnSpPr>
          <p:nvPr/>
        </p:nvCxnSpPr>
        <p:spPr>
          <a:xfrm flipH="1">
            <a:off x="3661693" y="6658800"/>
            <a:ext cx="26748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38A979A-90B6-68A5-9C15-2B27A371246A}"/>
              </a:ext>
              <a:ext uri="{C183D7F6-B498-43B3-948B-1728B52AA6E4}">
                <adec:decorative xmlns:adec="http://schemas.microsoft.com/office/drawing/2017/decorative" val="1"/>
              </a:ext>
            </a:extLst>
          </p:cNvPr>
          <p:cNvSpPr txBox="1"/>
          <p:nvPr/>
        </p:nvSpPr>
        <p:spPr>
          <a:xfrm>
            <a:off x="3889970" y="6542723"/>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3" name="Freeform: Shape 1044">
            <a:extLst>
              <a:ext uri="{FF2B5EF4-FFF2-40B4-BE49-F238E27FC236}">
                <a16:creationId xmlns:a16="http://schemas.microsoft.com/office/drawing/2014/main" id="{3758D22E-8863-721D-1F1C-71B6613D8D9F}"/>
              </a:ext>
              <a:ext uri="{C183D7F6-B498-43B3-948B-1728B52AA6E4}">
                <adec:decorative xmlns:adec="http://schemas.microsoft.com/office/drawing/2017/decorative" val="1"/>
              </a:ext>
            </a:extLst>
          </p:cNvPr>
          <p:cNvSpPr/>
          <p:nvPr/>
        </p:nvSpPr>
        <p:spPr bwMode="auto">
          <a:xfrm>
            <a:off x="5753715" y="2594409"/>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4" name="Straight Arrow Connector 63">
            <a:extLst>
              <a:ext uri="{FF2B5EF4-FFF2-40B4-BE49-F238E27FC236}">
                <a16:creationId xmlns:a16="http://schemas.microsoft.com/office/drawing/2014/main" id="{69D0E0F7-D5EC-9F82-D4ED-B41AB9D60A05}"/>
              </a:ext>
              <a:ext uri="{C183D7F6-B498-43B3-948B-1728B52AA6E4}">
                <adec:decorative xmlns:adec="http://schemas.microsoft.com/office/drawing/2017/decorative" val="1"/>
              </a:ext>
            </a:extLst>
          </p:cNvPr>
          <p:cNvCxnSpPr>
            <a:cxnSpLocks/>
          </p:cNvCxnSpPr>
          <p:nvPr/>
        </p:nvCxnSpPr>
        <p:spPr>
          <a:xfrm flipH="1">
            <a:off x="4801607" y="6646715"/>
            <a:ext cx="2136937" cy="1085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9B40762-7242-57F2-EC41-028C08E4D451}"/>
              </a:ext>
              <a:ext uri="{C183D7F6-B498-43B3-948B-1728B52AA6E4}">
                <adec:decorative xmlns:adec="http://schemas.microsoft.com/office/drawing/2017/decorative" val="1"/>
              </a:ext>
            </a:extLst>
          </p:cNvPr>
          <p:cNvSpPr txBox="1"/>
          <p:nvPr/>
        </p:nvSpPr>
        <p:spPr>
          <a:xfrm>
            <a:off x="6490109" y="6542723"/>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6" name="TextBox 65">
            <a:extLst>
              <a:ext uri="{FF2B5EF4-FFF2-40B4-BE49-F238E27FC236}">
                <a16:creationId xmlns:a16="http://schemas.microsoft.com/office/drawing/2014/main" id="{9259FC5B-668C-6F4B-D559-2238EA2FE491}"/>
              </a:ext>
              <a:ext uri="{C183D7F6-B498-43B3-948B-1728B52AA6E4}">
                <adec:decorative xmlns:adec="http://schemas.microsoft.com/office/drawing/2017/decorative" val="1"/>
              </a:ext>
            </a:extLst>
          </p:cNvPr>
          <p:cNvSpPr txBox="1"/>
          <p:nvPr/>
        </p:nvSpPr>
        <p:spPr>
          <a:xfrm>
            <a:off x="5421437" y="556780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7" name="Freeform: Shape 1060">
            <a:extLst>
              <a:ext uri="{FF2B5EF4-FFF2-40B4-BE49-F238E27FC236}">
                <a16:creationId xmlns:a16="http://schemas.microsoft.com/office/drawing/2014/main" id="{79047F47-FFDE-4313-DFC4-35A4845C2EA4}"/>
              </a:ext>
              <a:ext uri="{C183D7F6-B498-43B3-948B-1728B52AA6E4}">
                <adec:decorative xmlns:adec="http://schemas.microsoft.com/office/drawing/2017/decorative" val="1"/>
              </a:ext>
            </a:extLst>
          </p:cNvPr>
          <p:cNvSpPr/>
          <p:nvPr/>
        </p:nvSpPr>
        <p:spPr bwMode="auto">
          <a:xfrm>
            <a:off x="8154275" y="2636965"/>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C5DA91A8-03A6-0F48-C3B6-D1037142C2C6}"/>
              </a:ext>
              <a:ext uri="{C183D7F6-B498-43B3-948B-1728B52AA6E4}">
                <adec:decorative xmlns:adec="http://schemas.microsoft.com/office/drawing/2017/decorative" val="1"/>
              </a:ext>
            </a:extLst>
          </p:cNvPr>
          <p:cNvSpPr txBox="1"/>
          <p:nvPr/>
        </p:nvSpPr>
        <p:spPr>
          <a:xfrm>
            <a:off x="8017787" y="556805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9" name="Rectangle: Rounded Corners 37">
            <a:extLst>
              <a:ext uri="{FF2B5EF4-FFF2-40B4-BE49-F238E27FC236}">
                <a16:creationId xmlns:a16="http://schemas.microsoft.com/office/drawing/2014/main" id="{E7ED8860-2101-8B12-61B7-FE36D5D1310F}"/>
              </a:ext>
              <a:ext uri="{C183D7F6-B498-43B3-948B-1728B52AA6E4}">
                <adec:decorative xmlns:adec="http://schemas.microsoft.com/office/drawing/2017/decorative" val="1"/>
              </a:ext>
            </a:extLst>
          </p:cNvPr>
          <p:cNvSpPr/>
          <p:nvPr/>
        </p:nvSpPr>
        <p:spPr bwMode="auto">
          <a:xfrm>
            <a:off x="3827313" y="4298106"/>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D9A65674-D7A2-0FA7-D27C-46E32A1AE2C2}"/>
              </a:ext>
            </a:extLst>
          </p:cNvPr>
          <p:cNvSpPr txBox="1"/>
          <p:nvPr/>
        </p:nvSpPr>
        <p:spPr>
          <a:xfrm>
            <a:off x="3849728" y="4464108"/>
            <a:ext cx="2071976"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Change defaults</a:t>
            </a:r>
          </a:p>
        </p:txBody>
      </p:sp>
      <p:sp>
        <p:nvSpPr>
          <p:cNvPr id="71" name="Rectangle: Rounded Corners 39">
            <a:extLst>
              <a:ext uri="{FF2B5EF4-FFF2-40B4-BE49-F238E27FC236}">
                <a16:creationId xmlns:a16="http://schemas.microsoft.com/office/drawing/2014/main" id="{C7388992-A347-4585-B6A7-C5D302D86485}"/>
              </a:ext>
              <a:ext uri="{C183D7F6-B498-43B3-948B-1728B52AA6E4}">
                <adec:decorative xmlns:adec="http://schemas.microsoft.com/office/drawing/2017/decorative" val="1"/>
              </a:ext>
            </a:extLst>
          </p:cNvPr>
          <p:cNvSpPr/>
          <p:nvPr/>
        </p:nvSpPr>
        <p:spPr bwMode="auto">
          <a:xfrm>
            <a:off x="9163944" y="4298106"/>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A98F0954-D9BE-484F-414B-9CB43FDDFA08}"/>
              </a:ext>
            </a:extLst>
          </p:cNvPr>
          <p:cNvSpPr txBox="1"/>
          <p:nvPr/>
        </p:nvSpPr>
        <p:spPr>
          <a:xfrm>
            <a:off x="9162425" y="435638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Integrate into</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application</a:t>
            </a:r>
          </a:p>
        </p:txBody>
      </p:sp>
      <p:sp>
        <p:nvSpPr>
          <p:cNvPr id="73" name="Rectangle: Rounded Corners 15">
            <a:extLst>
              <a:ext uri="{FF2B5EF4-FFF2-40B4-BE49-F238E27FC236}">
                <a16:creationId xmlns:a16="http://schemas.microsoft.com/office/drawing/2014/main" id="{A4E32DBE-30CA-2924-58B5-A104666A0D0E}"/>
              </a:ext>
              <a:ext uri="{C183D7F6-B498-43B3-948B-1728B52AA6E4}">
                <adec:decorative xmlns:adec="http://schemas.microsoft.com/office/drawing/2017/decorative" val="1"/>
              </a:ext>
            </a:extLst>
          </p:cNvPr>
          <p:cNvSpPr/>
          <p:nvPr/>
        </p:nvSpPr>
        <p:spPr bwMode="auto">
          <a:xfrm>
            <a:off x="911067" y="5374433"/>
            <a:ext cx="2118370" cy="790539"/>
          </a:xfrm>
          <a:prstGeom prst="roundRect">
            <a:avLst>
              <a:gd name="adj" fmla="val 1388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A3258E30-BFA0-DD5A-766D-029C1A50092F}"/>
              </a:ext>
            </a:extLst>
          </p:cNvPr>
          <p:cNvSpPr txBox="1"/>
          <p:nvPr/>
        </p:nvSpPr>
        <p:spPr>
          <a:xfrm>
            <a:off x="969664" y="5543589"/>
            <a:ext cx="199395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Improve the prompt and RAG flow</a:t>
            </a:r>
          </a:p>
        </p:txBody>
      </p:sp>
      <p:cxnSp>
        <p:nvCxnSpPr>
          <p:cNvPr id="75" name="Straight Arrow Connector 74">
            <a:extLst>
              <a:ext uri="{FF2B5EF4-FFF2-40B4-BE49-F238E27FC236}">
                <a16:creationId xmlns:a16="http://schemas.microsoft.com/office/drawing/2014/main" id="{3E9AF003-428E-50D3-1106-0489B49F45E2}"/>
              </a:ext>
              <a:ext uri="{C183D7F6-B498-43B3-948B-1728B52AA6E4}">
                <adec:decorative xmlns:adec="http://schemas.microsoft.com/office/drawing/2017/decorative" val="1"/>
              </a:ext>
            </a:extLst>
          </p:cNvPr>
          <p:cNvCxnSpPr>
            <a:cxnSpLocks/>
          </p:cNvCxnSpPr>
          <p:nvPr/>
        </p:nvCxnSpPr>
        <p:spPr>
          <a:xfrm>
            <a:off x="1970252" y="288308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4B6D78D-FDA8-98B1-D2C0-6DACC255E033}"/>
              </a:ext>
              <a:ext uri="{C183D7F6-B498-43B3-948B-1728B52AA6E4}">
                <adec:decorative xmlns:adec="http://schemas.microsoft.com/office/drawing/2017/decorative" val="1"/>
              </a:ext>
            </a:extLst>
          </p:cNvPr>
          <p:cNvCxnSpPr>
            <a:cxnSpLocks/>
          </p:cNvCxnSpPr>
          <p:nvPr/>
        </p:nvCxnSpPr>
        <p:spPr>
          <a:xfrm>
            <a:off x="1970252" y="3824401"/>
            <a:ext cx="0" cy="47370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7" name="Rectangle: Rounded Corners 11">
            <a:extLst>
              <a:ext uri="{FF2B5EF4-FFF2-40B4-BE49-F238E27FC236}">
                <a16:creationId xmlns:a16="http://schemas.microsoft.com/office/drawing/2014/main" id="{C3A23CA7-C005-D86F-1AE7-E5FCDE1F8F42}"/>
              </a:ext>
              <a:ext uri="{C183D7F6-B498-43B3-948B-1728B52AA6E4}">
                <adec:decorative xmlns:adec="http://schemas.microsoft.com/office/drawing/2017/decorative" val="1"/>
              </a:ext>
            </a:extLst>
          </p:cNvPr>
          <p:cNvSpPr/>
          <p:nvPr/>
        </p:nvSpPr>
        <p:spPr bwMode="auto">
          <a:xfrm>
            <a:off x="909548" y="3318872"/>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74C64CEE-18F8-90EB-4D2F-7913294E468C}"/>
              </a:ext>
            </a:extLst>
          </p:cNvPr>
          <p:cNvSpPr txBox="1"/>
          <p:nvPr/>
        </p:nvSpPr>
        <p:spPr>
          <a:xfrm>
            <a:off x="909548" y="348631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Connect to your data</a:t>
            </a:r>
          </a:p>
        </p:txBody>
      </p:sp>
      <p:cxnSp>
        <p:nvCxnSpPr>
          <p:cNvPr id="79" name="Straight Arrow Connector 78">
            <a:extLst>
              <a:ext uri="{FF2B5EF4-FFF2-40B4-BE49-F238E27FC236}">
                <a16:creationId xmlns:a16="http://schemas.microsoft.com/office/drawing/2014/main" id="{5637F4FF-CD6A-7937-D04D-C6B12E5373E1}"/>
              </a:ext>
              <a:ext uri="{C183D7F6-B498-43B3-948B-1728B52AA6E4}">
                <adec:decorative xmlns:adec="http://schemas.microsoft.com/office/drawing/2017/decorative" val="1"/>
              </a:ext>
            </a:extLst>
          </p:cNvPr>
          <p:cNvCxnSpPr>
            <a:cxnSpLocks/>
          </p:cNvCxnSpPr>
          <p:nvPr/>
        </p:nvCxnSpPr>
        <p:spPr>
          <a:xfrm>
            <a:off x="1970252" y="4853577"/>
            <a:ext cx="0" cy="520856"/>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0" name="Rectangle: Rounded Corners 13">
            <a:extLst>
              <a:ext uri="{FF2B5EF4-FFF2-40B4-BE49-F238E27FC236}">
                <a16:creationId xmlns:a16="http://schemas.microsoft.com/office/drawing/2014/main" id="{F1B302E0-71A7-2A02-6AEC-86ECDB64E974}"/>
              </a:ext>
              <a:ext uri="{C183D7F6-B498-43B3-948B-1728B52AA6E4}">
                <adec:decorative xmlns:adec="http://schemas.microsoft.com/office/drawing/2017/decorative" val="1"/>
              </a:ext>
            </a:extLst>
          </p:cNvPr>
          <p:cNvSpPr/>
          <p:nvPr/>
        </p:nvSpPr>
        <p:spPr bwMode="auto">
          <a:xfrm>
            <a:off x="911067" y="4298106"/>
            <a:ext cx="2118370" cy="645734"/>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DDF9BAB1-4167-C8CA-A294-58EB8726E303}"/>
              </a:ext>
            </a:extLst>
          </p:cNvPr>
          <p:cNvSpPr txBox="1"/>
          <p:nvPr/>
        </p:nvSpPr>
        <p:spPr>
          <a:xfrm>
            <a:off x="1166673" y="4400383"/>
            <a:ext cx="1607668" cy="441180"/>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Customize prompt for domain</a:t>
            </a:r>
          </a:p>
        </p:txBody>
      </p:sp>
      <p:cxnSp>
        <p:nvCxnSpPr>
          <p:cNvPr id="82" name="Straight Arrow Connector 81">
            <a:extLst>
              <a:ext uri="{FF2B5EF4-FFF2-40B4-BE49-F238E27FC236}">
                <a16:creationId xmlns:a16="http://schemas.microsoft.com/office/drawing/2014/main" id="{1229EC86-E025-54D3-5614-F73691E06E5D}"/>
              </a:ext>
              <a:ext uri="{C183D7F6-B498-43B3-948B-1728B52AA6E4}">
                <adec:decorative xmlns:adec="http://schemas.microsoft.com/office/drawing/2017/decorative" val="1"/>
              </a:ext>
            </a:extLst>
          </p:cNvPr>
          <p:cNvCxnSpPr>
            <a:cxnSpLocks/>
          </p:cNvCxnSpPr>
          <p:nvPr/>
        </p:nvCxnSpPr>
        <p:spPr>
          <a:xfrm>
            <a:off x="7323418" y="288308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54CB1AA-584B-D962-C9CB-F2939B7CC504}"/>
              </a:ext>
              <a:ext uri="{C183D7F6-B498-43B3-948B-1728B52AA6E4}">
                <adec:decorative xmlns:adec="http://schemas.microsoft.com/office/drawing/2017/decorative" val="1"/>
              </a:ext>
            </a:extLst>
          </p:cNvPr>
          <p:cNvCxnSpPr>
            <a:cxnSpLocks/>
          </p:cNvCxnSpPr>
          <p:nvPr/>
        </p:nvCxnSpPr>
        <p:spPr>
          <a:xfrm>
            <a:off x="10223129" y="2884033"/>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CCBFBB3-AFF1-0EFD-5BA3-C675AEE0DC42}"/>
              </a:ext>
              <a:ext uri="{C183D7F6-B498-43B3-948B-1728B52AA6E4}">
                <adec:decorative xmlns:adec="http://schemas.microsoft.com/office/drawing/2017/decorative" val="1"/>
              </a:ext>
            </a:extLst>
          </p:cNvPr>
          <p:cNvCxnSpPr>
            <a:cxnSpLocks/>
          </p:cNvCxnSpPr>
          <p:nvPr/>
        </p:nvCxnSpPr>
        <p:spPr>
          <a:xfrm>
            <a:off x="10223129"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5" name="Rectangle: Rounded Corners 1029">
            <a:extLst>
              <a:ext uri="{FF2B5EF4-FFF2-40B4-BE49-F238E27FC236}">
                <a16:creationId xmlns:a16="http://schemas.microsoft.com/office/drawing/2014/main" id="{C8192687-C713-40D1-A547-810E7390C4B9}"/>
              </a:ext>
              <a:ext uri="{C183D7F6-B498-43B3-948B-1728B52AA6E4}">
                <adec:decorative xmlns:adec="http://schemas.microsoft.com/office/drawing/2017/decorative" val="1"/>
              </a:ext>
            </a:extLst>
          </p:cNvPr>
          <p:cNvSpPr/>
          <p:nvPr/>
        </p:nvSpPr>
        <p:spPr bwMode="auto">
          <a:xfrm>
            <a:off x="9162425" y="3314116"/>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8643C3E7-84E4-F659-9595-932D95F680B1}"/>
              </a:ext>
            </a:extLst>
          </p:cNvPr>
          <p:cNvSpPr txBox="1"/>
          <p:nvPr/>
        </p:nvSpPr>
        <p:spPr>
          <a:xfrm>
            <a:off x="9162425" y="3372993"/>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Add monitoring</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and alerts</a:t>
            </a:r>
          </a:p>
        </p:txBody>
      </p:sp>
      <p:sp>
        <p:nvSpPr>
          <p:cNvPr id="88" name="Rounded Rectangle 18" descr="Announcing&#10;">
            <a:extLst>
              <a:ext uri="{FF2B5EF4-FFF2-40B4-BE49-F238E27FC236}">
                <a16:creationId xmlns:a16="http://schemas.microsoft.com/office/drawing/2014/main" id="{B198923B-1E06-5A4E-21B3-9EE8113A0834}"/>
              </a:ext>
            </a:extLst>
          </p:cNvPr>
          <p:cNvSpPr/>
          <p:nvPr/>
        </p:nvSpPr>
        <p:spPr bwMode="auto">
          <a:xfrm>
            <a:off x="610987" y="1519911"/>
            <a:ext cx="2717194" cy="437120"/>
          </a:xfrm>
          <a:prstGeom prst="roundRect">
            <a:avLst>
              <a:gd name="adj" fmla="val 50000"/>
            </a:avLst>
          </a:prstGeom>
          <a:gradFill flip="none" rotWithShape="1">
            <a:gsLst>
              <a:gs pos="100000">
                <a:srgbClr val="0078D4"/>
              </a:gs>
              <a:gs pos="6000">
                <a:srgbClr val="8DC8E8"/>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1. Ideating/exploring</a:t>
            </a:r>
          </a:p>
        </p:txBody>
      </p:sp>
      <p:sp>
        <p:nvSpPr>
          <p:cNvPr id="89" name="Rounded Rectangle 18" descr="Announcing&#10;">
            <a:extLst>
              <a:ext uri="{FF2B5EF4-FFF2-40B4-BE49-F238E27FC236}">
                <a16:creationId xmlns:a16="http://schemas.microsoft.com/office/drawing/2014/main" id="{79A11BF3-5909-B152-38A2-C9E5FCC6A354}"/>
              </a:ext>
            </a:extLst>
          </p:cNvPr>
          <p:cNvSpPr/>
          <p:nvPr/>
        </p:nvSpPr>
        <p:spPr bwMode="auto">
          <a:xfrm>
            <a:off x="3525128" y="1519911"/>
            <a:ext cx="5141744" cy="438245"/>
          </a:xfrm>
          <a:prstGeom prst="roundRect">
            <a:avLst>
              <a:gd name="adj" fmla="val 50000"/>
            </a:avLst>
          </a:prstGeom>
          <a:gradFill flip="none" rotWithShape="1">
            <a:gsLst>
              <a:gs pos="40000">
                <a:srgbClr val="D59ED7"/>
              </a:gs>
              <a:gs pos="100000">
                <a:srgbClr val="C03BC4"/>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2. Building/augmenting</a:t>
            </a:r>
          </a:p>
        </p:txBody>
      </p:sp>
      <p:sp>
        <p:nvSpPr>
          <p:cNvPr id="90" name="Rounded Rectangle 18" descr="Announcing&#10;">
            <a:extLst>
              <a:ext uri="{FF2B5EF4-FFF2-40B4-BE49-F238E27FC236}">
                <a16:creationId xmlns:a16="http://schemas.microsoft.com/office/drawing/2014/main" id="{1705A044-F868-CFC8-7CD3-D8C00A093BD7}"/>
              </a:ext>
            </a:extLst>
          </p:cNvPr>
          <p:cNvSpPr/>
          <p:nvPr/>
        </p:nvSpPr>
        <p:spPr bwMode="auto">
          <a:xfrm>
            <a:off x="8865245" y="1519912"/>
            <a:ext cx="2715768" cy="437120"/>
          </a:xfrm>
          <a:prstGeom prst="roundRect">
            <a:avLst>
              <a:gd name="adj" fmla="val 50000"/>
            </a:avLst>
          </a:prstGeom>
          <a:gradFill>
            <a:gsLst>
              <a:gs pos="40000">
                <a:srgbClr val="C5B4E3"/>
              </a:gs>
              <a:gs pos="100000">
                <a:srgbClr val="8661C5"/>
              </a:gs>
            </a:gsLst>
            <a:lin ang="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3. Operationalizing</a:t>
            </a:r>
          </a:p>
        </p:txBody>
      </p:sp>
      <p:cxnSp>
        <p:nvCxnSpPr>
          <p:cNvPr id="91" name="Straight Arrow Connector 90">
            <a:extLst>
              <a:ext uri="{FF2B5EF4-FFF2-40B4-BE49-F238E27FC236}">
                <a16:creationId xmlns:a16="http://schemas.microsoft.com/office/drawing/2014/main" id="{BC64BF3F-7F0F-1BFA-B137-3FF4AC0CD2AC}"/>
              </a:ext>
              <a:ext uri="{C183D7F6-B498-43B3-948B-1728B52AA6E4}">
                <adec:decorative xmlns:adec="http://schemas.microsoft.com/office/drawing/2017/decorative" val="1"/>
              </a:ext>
            </a:extLst>
          </p:cNvPr>
          <p:cNvCxnSpPr>
            <a:cxnSpLocks/>
          </p:cNvCxnSpPr>
          <p:nvPr/>
        </p:nvCxnSpPr>
        <p:spPr>
          <a:xfrm>
            <a:off x="6938544" y="6161599"/>
            <a:ext cx="0" cy="485116"/>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5026034-2619-1E47-66D3-56BB45AC1FD5}"/>
              </a:ext>
              <a:ext uri="{C183D7F6-B498-43B3-948B-1728B52AA6E4}">
                <adec:decorative xmlns:adec="http://schemas.microsoft.com/office/drawing/2017/decorative" val="1"/>
              </a:ext>
            </a:extLst>
          </p:cNvPr>
          <p:cNvCxnSpPr>
            <a:cxnSpLocks/>
            <a:endCxn id="41" idx="1"/>
          </p:cNvCxnSpPr>
          <p:nvPr/>
        </p:nvCxnSpPr>
        <p:spPr>
          <a:xfrm flipH="1">
            <a:off x="4537457" y="6658800"/>
            <a:ext cx="264150" cy="0"/>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910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AI RAG Chat Evaluator </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838200" y="5603541"/>
            <a:ext cx="8209547" cy="428291"/>
          </a:xfrm>
        </p:spPr>
        <p:txBody>
          <a:bodyPr>
            <a:normAutofit/>
          </a:bodyPr>
          <a:lstStyle/>
          <a:p>
            <a:pPr marL="0" indent="0">
              <a:buNone/>
            </a:pPr>
            <a:r>
              <a:rPr lang="en-US" sz="2400">
                <a:solidFill>
                  <a:srgbClr val="2454C3"/>
                </a:solidFill>
                <a:hlinkClick r:id="rId4">
                  <a:extLst>
                    <a:ext uri="{A12FA001-AC4F-418D-AE19-62706E023703}">
                      <ahyp:hlinkClr xmlns:ahyp="http://schemas.microsoft.com/office/drawing/2018/hyperlinkcolor" val="tx"/>
                    </a:ext>
                  </a:extLst>
                </a:hlinkClick>
              </a:rPr>
              <a:t>https://</a:t>
            </a:r>
            <a:r>
              <a:rPr lang="en-US" sz="2400" err="1">
                <a:solidFill>
                  <a:srgbClr val="2454C3"/>
                </a:solidFill>
                <a:hlinkClick r:id="rId4">
                  <a:extLst>
                    <a:ext uri="{A12FA001-AC4F-418D-AE19-62706E023703}">
                      <ahyp:hlinkClr xmlns:ahyp="http://schemas.microsoft.com/office/drawing/2018/hyperlinkcolor" val="tx"/>
                    </a:ext>
                  </a:extLst>
                </a:hlinkClick>
              </a:rPr>
              <a:t>github.com</a:t>
            </a:r>
            <a:r>
              <a:rPr lang="en-US" sz="2400">
                <a:solidFill>
                  <a:srgbClr val="2454C3"/>
                </a:solidFill>
                <a:hlinkClick r:id="rId4">
                  <a:extLst>
                    <a:ext uri="{A12FA001-AC4F-418D-AE19-62706E023703}">
                      <ahyp:hlinkClr xmlns:ahyp="http://schemas.microsoft.com/office/drawing/2018/hyperlinkcolor" val="tx"/>
                    </a:ext>
                  </a:extLst>
                </a:hlinkClick>
              </a:rPr>
              <a:t>/Azure-Samples/ai-rag-chat-evaluator</a:t>
            </a:r>
            <a:endParaRPr lang="en-US" sz="2400">
              <a:solidFill>
                <a:srgbClr val="2454C3"/>
              </a:solidFill>
            </a:endParaRPr>
          </a:p>
        </p:txBody>
      </p:sp>
      <p:sp>
        <p:nvSpPr>
          <p:cNvPr id="3" name="TextBox 2">
            <a:extLst>
              <a:ext uri="{FF2B5EF4-FFF2-40B4-BE49-F238E27FC236}">
                <a16:creationId xmlns:a16="http://schemas.microsoft.com/office/drawing/2014/main" id="{400B186A-88E0-18BD-3690-D41E7020B86C}"/>
              </a:ext>
            </a:extLst>
          </p:cNvPr>
          <p:cNvSpPr txBox="1"/>
          <p:nvPr/>
        </p:nvSpPr>
        <p:spPr>
          <a:xfrm>
            <a:off x="8527382" y="5603541"/>
            <a:ext cx="3010903" cy="553998"/>
          </a:xfrm>
          <a:prstGeom prst="rect">
            <a:avLst/>
          </a:prstGeom>
          <a:solidFill>
            <a:schemeClr val="bg1"/>
          </a:solidFill>
        </p:spPr>
        <p:txBody>
          <a:bodyPr wrap="square">
            <a:spAutoFit/>
          </a:bodyPr>
          <a:lstStyle/>
          <a:p>
            <a:r>
              <a:rPr lang="en-US" sz="3000">
                <a:solidFill>
                  <a:srgbClr val="2454C3"/>
                </a:solidFill>
                <a:hlinkClick r:id="rId5">
                  <a:extLst>
                    <a:ext uri="{A12FA001-AC4F-418D-AE19-62706E023703}">
                      <ahyp:hlinkClr xmlns:ahyp="http://schemas.microsoft.com/office/drawing/2018/hyperlinkcolor" val="tx"/>
                    </a:ext>
                  </a:extLst>
                </a:hlinkClick>
              </a:rPr>
              <a:t>aka.ms/rag/eval</a:t>
            </a:r>
            <a:endParaRPr lang="en-US" sz="3000">
              <a:solidFill>
                <a:srgbClr val="2454C3"/>
              </a:solidFill>
            </a:endParaRPr>
          </a:p>
        </p:txBody>
      </p:sp>
      <p:sp>
        <p:nvSpPr>
          <p:cNvPr id="5" name="Content Placeholder 3">
            <a:extLst>
              <a:ext uri="{FF2B5EF4-FFF2-40B4-BE49-F238E27FC236}">
                <a16:creationId xmlns:a16="http://schemas.microsoft.com/office/drawing/2014/main" id="{BED281E9-D422-DA31-C941-8E7C70825E0B}"/>
              </a:ext>
            </a:extLst>
          </p:cNvPr>
          <p:cNvSpPr txBox="1">
            <a:spLocks/>
          </p:cNvSpPr>
          <p:nvPr/>
        </p:nvSpPr>
        <p:spPr>
          <a:xfrm>
            <a:off x="838200" y="1825625"/>
            <a:ext cx="10515600" cy="27142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A set of tools for automating the evaluation of RAG answer quality.</a:t>
            </a:r>
          </a:p>
          <a:p>
            <a:pPr marL="0" indent="0">
              <a:buNone/>
            </a:pPr>
            <a:endParaRPr lang="en-US"/>
          </a:p>
          <a:p>
            <a:r>
              <a:rPr lang="en-US"/>
              <a:t>Generate ground truth data</a:t>
            </a:r>
          </a:p>
          <a:p>
            <a:r>
              <a:rPr lang="en-US"/>
              <a:t>Evaluate with different parameters</a:t>
            </a:r>
          </a:p>
          <a:p>
            <a:r>
              <a:rPr lang="en-US"/>
              <a:t>Compare the metrics and answers across evaluations</a:t>
            </a:r>
          </a:p>
        </p:txBody>
      </p:sp>
    </p:spTree>
    <p:extLst>
      <p:ext uri="{BB962C8B-B14F-4D97-AF65-F5344CB8AC3E}">
        <p14:creationId xmlns:p14="http://schemas.microsoft.com/office/powerpoint/2010/main" val="20555165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Ground truth data</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910389" y="3113888"/>
            <a:ext cx="9444789" cy="946080"/>
          </a:xfrm>
          <a:solidFill>
            <a:schemeClr val="bg1">
              <a:lumMod val="85000"/>
            </a:schemeClr>
          </a:solidFill>
          <a:ln w="38100">
            <a:solidFill>
              <a:schemeClr val="bg1">
                <a:lumMod val="85000"/>
              </a:schemeClr>
            </a:solidFill>
          </a:ln>
        </p:spPr>
        <p:txBody>
          <a:bodyPr>
            <a:normAutofit/>
          </a:bodyPr>
          <a:lstStyle/>
          <a:p>
            <a:pPr marL="0" indent="0">
              <a:buNone/>
            </a:pPr>
            <a:r>
              <a:rPr lang="en-US" sz="2000" b="0">
                <a:solidFill>
                  <a:srgbClr val="000000"/>
                </a:solidFill>
                <a:effectLst/>
                <a:latin typeface="Menlo" panose="020B0609030804020204" pitchFamily="49" charset="0"/>
              </a:rPr>
              <a:t>python3 -m scripts generate --output=</a:t>
            </a:r>
            <a:r>
              <a:rPr lang="en-US" sz="2000" b="0" err="1">
                <a:solidFill>
                  <a:srgbClr val="000000"/>
                </a:solidFill>
                <a:effectLst/>
                <a:latin typeface="Menlo" panose="020B0609030804020204" pitchFamily="49" charset="0"/>
              </a:rPr>
              <a:t>example_input</a:t>
            </a:r>
            <a:r>
              <a:rPr lang="en-US" sz="2000" b="0">
                <a:solidFill>
                  <a:srgbClr val="000000"/>
                </a:solidFill>
                <a:effectLst/>
                <a:latin typeface="Menlo" panose="020B0609030804020204" pitchFamily="49" charset="0"/>
              </a:rPr>
              <a:t>/</a:t>
            </a:r>
            <a:r>
              <a:rPr lang="en-US" sz="2000" b="0" err="1">
                <a:solidFill>
                  <a:srgbClr val="000000"/>
                </a:solidFill>
                <a:effectLst/>
                <a:latin typeface="Menlo" panose="020B0609030804020204" pitchFamily="49" charset="0"/>
              </a:rPr>
              <a:t>qa.jsonl</a:t>
            </a:r>
            <a:endParaRPr lang="en-US" sz="2000">
              <a:solidFill>
                <a:srgbClr val="000000"/>
              </a:solidFill>
              <a:latin typeface="Menlo" panose="020B0609030804020204" pitchFamily="49" charset="0"/>
            </a:endParaRPr>
          </a:p>
          <a:p>
            <a:pPr marL="0" indent="0">
              <a:buNone/>
            </a:pPr>
            <a:r>
              <a:rPr lang="en-US" sz="2000" b="0">
                <a:solidFill>
                  <a:srgbClr val="000000"/>
                </a:solidFill>
                <a:effectLst/>
                <a:latin typeface="Menlo" panose="020B0609030804020204" pitchFamily="49" charset="0"/>
              </a:rPr>
              <a:t>                            --</a:t>
            </a:r>
            <a:r>
              <a:rPr lang="en-US" sz="2000" b="0" err="1">
                <a:solidFill>
                  <a:srgbClr val="000000"/>
                </a:solidFill>
                <a:effectLst/>
                <a:latin typeface="Menlo" panose="020B0609030804020204" pitchFamily="49" charset="0"/>
              </a:rPr>
              <a:t>numquestions</a:t>
            </a:r>
            <a:r>
              <a:rPr lang="en-US" sz="2000" b="0">
                <a:solidFill>
                  <a:srgbClr val="000000"/>
                </a:solidFill>
                <a:effectLst/>
                <a:latin typeface="Menlo" panose="020B0609030804020204" pitchFamily="49" charset="0"/>
              </a:rPr>
              <a:t>=200 --</a:t>
            </a:r>
            <a:r>
              <a:rPr lang="en-US" sz="2000" b="0" err="1">
                <a:solidFill>
                  <a:srgbClr val="000000"/>
                </a:solidFill>
                <a:effectLst/>
                <a:latin typeface="Menlo" panose="020B0609030804020204" pitchFamily="49" charset="0"/>
              </a:rPr>
              <a:t>persource</a:t>
            </a:r>
            <a:r>
              <a:rPr lang="en-US" sz="2000" b="0">
                <a:solidFill>
                  <a:srgbClr val="000000"/>
                </a:solidFill>
                <a:effectLst/>
                <a:latin typeface="Menlo" panose="020B0609030804020204" pitchFamily="49" charset="0"/>
              </a:rPr>
              <a:t>=5</a:t>
            </a:r>
            <a:endParaRPr lang="en-US" sz="2000"/>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620144"/>
            <a:ext cx="10407316" cy="830997"/>
          </a:xfrm>
          <a:prstGeom prst="rect">
            <a:avLst/>
          </a:prstGeom>
          <a:noFill/>
        </p:spPr>
        <p:txBody>
          <a:bodyPr wrap="square">
            <a:spAutoFit/>
          </a:bodyPr>
          <a:lstStyle/>
          <a:p>
            <a:pPr marL="0" indent="0">
              <a:buNone/>
            </a:pPr>
            <a:r>
              <a:rPr lang="en-US" sz="2400"/>
              <a:t>The ground truth data is the ideal answer for a question.</a:t>
            </a:r>
          </a:p>
          <a:p>
            <a:pPr marL="0" indent="0">
              <a:buNone/>
            </a:pPr>
            <a:r>
              <a:rPr lang="en-US" sz="2400"/>
              <a:t>Manual curation is recommended!</a:t>
            </a:r>
          </a:p>
        </p:txBody>
      </p:sp>
      <p:sp>
        <p:nvSpPr>
          <p:cNvPr id="6" name="TextBox 5">
            <a:extLst>
              <a:ext uri="{FF2B5EF4-FFF2-40B4-BE49-F238E27FC236}">
                <a16:creationId xmlns:a16="http://schemas.microsoft.com/office/drawing/2014/main" id="{41043D85-1E5B-5C6D-A23B-8B18273B8223}"/>
              </a:ext>
            </a:extLst>
          </p:cNvPr>
          <p:cNvSpPr txBox="1"/>
          <p:nvPr/>
        </p:nvSpPr>
        <p:spPr>
          <a:xfrm>
            <a:off x="838200" y="2549433"/>
            <a:ext cx="10407316" cy="461665"/>
          </a:xfrm>
          <a:prstGeom prst="rect">
            <a:avLst/>
          </a:prstGeom>
          <a:noFill/>
        </p:spPr>
        <p:txBody>
          <a:bodyPr wrap="square">
            <a:spAutoFit/>
          </a:bodyPr>
          <a:lstStyle/>
          <a:p>
            <a:pPr marL="0" indent="0">
              <a:buNone/>
            </a:pPr>
            <a:r>
              <a:rPr lang="en-US" sz="2400"/>
              <a:t>Generate Q/A pairs from a search index:</a:t>
            </a:r>
          </a:p>
        </p:txBody>
      </p:sp>
      <p:grpSp>
        <p:nvGrpSpPr>
          <p:cNvPr id="7" name="Group 6">
            <a:extLst>
              <a:ext uri="{FF2B5EF4-FFF2-40B4-BE49-F238E27FC236}">
                <a16:creationId xmlns:a16="http://schemas.microsoft.com/office/drawing/2014/main" id="{53885393-3EF3-4C33-D17B-7543C458ACD1}"/>
              </a:ext>
            </a:extLst>
          </p:cNvPr>
          <p:cNvGrpSpPr/>
          <p:nvPr/>
        </p:nvGrpSpPr>
        <p:grpSpPr>
          <a:xfrm>
            <a:off x="2397793" y="4264570"/>
            <a:ext cx="1185421" cy="1783275"/>
            <a:chOff x="17833125" y="8247189"/>
            <a:chExt cx="2655893" cy="3853506"/>
          </a:xfrm>
        </p:grpSpPr>
        <p:pic>
          <p:nvPicPr>
            <p:cNvPr id="8" name="Graphic 27">
              <a:extLst>
                <a:ext uri="{FF2B5EF4-FFF2-40B4-BE49-F238E27FC236}">
                  <a16:creationId xmlns:a16="http://schemas.microsoft.com/office/drawing/2014/main" id="{BA01BADA-DCA6-231D-52AE-2487698F68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833125" y="8247189"/>
              <a:ext cx="2655892" cy="2655571"/>
            </a:xfrm>
            <a:prstGeom prst="rect">
              <a:avLst/>
            </a:prstGeom>
          </p:spPr>
        </p:pic>
        <p:sp>
          <p:nvSpPr>
            <p:cNvPr id="9" name="Text Placeholder 5">
              <a:extLst>
                <a:ext uri="{FF2B5EF4-FFF2-40B4-BE49-F238E27FC236}">
                  <a16:creationId xmlns:a16="http://schemas.microsoft.com/office/drawing/2014/main" id="{B5098915-3CD0-7317-7A2E-AC3A16FBF924}"/>
                </a:ext>
              </a:extLst>
            </p:cNvPr>
            <p:cNvSpPr txBox="1">
              <a:spLocks/>
            </p:cNvSpPr>
            <p:nvPr/>
          </p:nvSpPr>
          <p:spPr>
            <a:xfrm>
              <a:off x="17882727" y="10701528"/>
              <a:ext cx="2606291" cy="139916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t>
              </a:r>
              <a:endParaRPr lang="en-US" sz="1800">
                <a:cs typeface="Arial"/>
              </a:endParaRPr>
            </a:p>
            <a:p>
              <a:pPr algn="ctr" defTabSz="1865484">
                <a:defRPr/>
              </a:pPr>
              <a:r>
                <a:rPr lang="en-US" sz="1800">
                  <a:cs typeface="Segoe UI Semilight"/>
                </a:rPr>
                <a:t>AI Search</a:t>
              </a:r>
              <a:endParaRPr lang="en-US" sz="1800">
                <a:cs typeface="Arial"/>
              </a:endParaRPr>
            </a:p>
          </p:txBody>
        </p:sp>
      </p:grpSp>
      <p:pic>
        <p:nvPicPr>
          <p:cNvPr id="10" name="Graphic 24">
            <a:extLst>
              <a:ext uri="{FF2B5EF4-FFF2-40B4-BE49-F238E27FC236}">
                <a16:creationId xmlns:a16="http://schemas.microsoft.com/office/drawing/2014/main" id="{35F7118F-211D-1736-BDC0-195F968A2D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7872" y="4405392"/>
            <a:ext cx="904646" cy="947266"/>
          </a:xfrm>
          <a:prstGeom prst="rect">
            <a:avLst/>
          </a:prstGeom>
        </p:spPr>
      </p:pic>
      <p:sp>
        <p:nvSpPr>
          <p:cNvPr id="11" name="Text Placeholder 5">
            <a:extLst>
              <a:ext uri="{FF2B5EF4-FFF2-40B4-BE49-F238E27FC236}">
                <a16:creationId xmlns:a16="http://schemas.microsoft.com/office/drawing/2014/main" id="{AE169FF3-E98C-3EED-106C-6CFE20FA6CD6}"/>
              </a:ext>
            </a:extLst>
          </p:cNvPr>
          <p:cNvSpPr txBox="1">
            <a:spLocks/>
          </p:cNvSpPr>
          <p:nvPr/>
        </p:nvSpPr>
        <p:spPr>
          <a:xfrm>
            <a:off x="7747872" y="5420976"/>
            <a:ext cx="96429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cxnSp>
        <p:nvCxnSpPr>
          <p:cNvPr id="13" name="Straight Arrow Connector 12">
            <a:extLst>
              <a:ext uri="{FF2B5EF4-FFF2-40B4-BE49-F238E27FC236}">
                <a16:creationId xmlns:a16="http://schemas.microsoft.com/office/drawing/2014/main" id="{49D52CEB-D5B3-A17F-5215-25D48F258FAE}"/>
              </a:ext>
            </a:extLst>
          </p:cNvPr>
          <p:cNvCxnSpPr>
            <a:cxnSpLocks/>
          </p:cNvCxnSpPr>
          <p:nvPr/>
        </p:nvCxnSpPr>
        <p:spPr>
          <a:xfrm>
            <a:off x="994611" y="5015383"/>
            <a:ext cx="1315452"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C1C5BC79-75F7-946D-D413-B18A903D95A4}"/>
              </a:ext>
            </a:extLst>
          </p:cNvPr>
          <p:cNvCxnSpPr>
            <a:cxnSpLocks/>
          </p:cNvCxnSpPr>
          <p:nvPr/>
        </p:nvCxnSpPr>
        <p:spPr>
          <a:xfrm>
            <a:off x="3697705" y="5017608"/>
            <a:ext cx="1402088"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20" name="Text Placeholder 5">
            <a:extLst>
              <a:ext uri="{FF2B5EF4-FFF2-40B4-BE49-F238E27FC236}">
                <a16:creationId xmlns:a16="http://schemas.microsoft.com/office/drawing/2014/main" id="{538A5210-BB1F-704C-7AE3-2451555C32E1}"/>
              </a:ext>
            </a:extLst>
          </p:cNvPr>
          <p:cNvSpPr txBox="1">
            <a:spLocks/>
          </p:cNvSpPr>
          <p:nvPr/>
        </p:nvSpPr>
        <p:spPr>
          <a:xfrm>
            <a:off x="4527594" y="5427741"/>
            <a:ext cx="2286590"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azure-ai-generative</a:t>
            </a:r>
          </a:p>
          <a:p>
            <a:pPr algn="ctr" defTabSz="1865484">
              <a:defRPr/>
            </a:pPr>
            <a:r>
              <a:rPr lang="en-US" sz="1800">
                <a:cs typeface="Segoe UI Semilight"/>
              </a:rPr>
              <a:t>SDK</a:t>
            </a:r>
            <a:endParaRPr lang="en-US" sz="1800">
              <a:cs typeface="Arial"/>
            </a:endParaRPr>
          </a:p>
        </p:txBody>
      </p:sp>
      <p:pic>
        <p:nvPicPr>
          <p:cNvPr id="21" name="Picture 2" descr="Python Software Foundation">
            <a:extLst>
              <a:ext uri="{FF2B5EF4-FFF2-40B4-BE49-F238E27FC236}">
                <a16:creationId xmlns:a16="http://schemas.microsoft.com/office/drawing/2014/main" id="{9890AF63-5961-F1ED-9D28-A8AC64B5649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8938" b="14583"/>
          <a:stretch/>
        </p:blipFill>
        <p:spPr bwMode="auto">
          <a:xfrm>
            <a:off x="5099793" y="4283750"/>
            <a:ext cx="1142192" cy="113722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0D4E3C79-1EED-AF9B-8BAE-4674D2F9B4E8}"/>
              </a:ext>
            </a:extLst>
          </p:cNvPr>
          <p:cNvCxnSpPr>
            <a:cxnSpLocks/>
          </p:cNvCxnSpPr>
          <p:nvPr/>
        </p:nvCxnSpPr>
        <p:spPr>
          <a:xfrm flipV="1">
            <a:off x="6241985" y="5017608"/>
            <a:ext cx="1505887" cy="5796"/>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30" name="Straight Arrow Connector 29">
            <a:extLst>
              <a:ext uri="{FF2B5EF4-FFF2-40B4-BE49-F238E27FC236}">
                <a16:creationId xmlns:a16="http://schemas.microsoft.com/office/drawing/2014/main" id="{F9EBB504-021E-F60E-DB4B-E03E03B9924E}"/>
              </a:ext>
            </a:extLst>
          </p:cNvPr>
          <p:cNvCxnSpPr>
            <a:cxnSpLocks/>
          </p:cNvCxnSpPr>
          <p:nvPr/>
        </p:nvCxnSpPr>
        <p:spPr>
          <a:xfrm>
            <a:off x="8712170" y="5009587"/>
            <a:ext cx="1315452"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31" name="TextBox 30">
            <a:extLst>
              <a:ext uri="{FF2B5EF4-FFF2-40B4-BE49-F238E27FC236}">
                <a16:creationId xmlns:a16="http://schemas.microsoft.com/office/drawing/2014/main" id="{4F19ED4A-B101-953A-FA5B-3A1139F5B858}"/>
              </a:ext>
            </a:extLst>
          </p:cNvPr>
          <p:cNvSpPr txBox="1"/>
          <p:nvPr/>
        </p:nvSpPr>
        <p:spPr>
          <a:xfrm>
            <a:off x="3638052" y="4617109"/>
            <a:ext cx="1402089" cy="369332"/>
          </a:xfrm>
          <a:prstGeom prst="rect">
            <a:avLst/>
          </a:prstGeom>
          <a:noFill/>
        </p:spPr>
        <p:txBody>
          <a:bodyPr wrap="square">
            <a:spAutoFit/>
          </a:bodyPr>
          <a:lstStyle/>
          <a:p>
            <a:pPr marL="0" indent="0">
              <a:buNone/>
            </a:pPr>
            <a:r>
              <a:rPr lang="en-US"/>
              <a:t>documents</a:t>
            </a:r>
          </a:p>
        </p:txBody>
      </p:sp>
      <p:sp>
        <p:nvSpPr>
          <p:cNvPr id="32" name="TextBox 31">
            <a:extLst>
              <a:ext uri="{FF2B5EF4-FFF2-40B4-BE49-F238E27FC236}">
                <a16:creationId xmlns:a16="http://schemas.microsoft.com/office/drawing/2014/main" id="{9DAF4A78-860E-81B0-4FD0-2A2FD413BE0F}"/>
              </a:ext>
            </a:extLst>
          </p:cNvPr>
          <p:cNvSpPr txBox="1"/>
          <p:nvPr/>
        </p:nvSpPr>
        <p:spPr>
          <a:xfrm>
            <a:off x="6143422" y="4609160"/>
            <a:ext cx="1615142" cy="369332"/>
          </a:xfrm>
          <a:prstGeom prst="rect">
            <a:avLst/>
          </a:prstGeom>
          <a:noFill/>
        </p:spPr>
        <p:txBody>
          <a:bodyPr wrap="square">
            <a:spAutoFit/>
          </a:bodyPr>
          <a:lstStyle/>
          <a:p>
            <a:pPr marL="0" indent="0">
              <a:buNone/>
            </a:pPr>
            <a:r>
              <a:rPr lang="en-US"/>
              <a:t>prompt + docs</a:t>
            </a:r>
          </a:p>
        </p:txBody>
      </p:sp>
      <p:sp>
        <p:nvSpPr>
          <p:cNvPr id="33" name="TextBox 32">
            <a:extLst>
              <a:ext uri="{FF2B5EF4-FFF2-40B4-BE49-F238E27FC236}">
                <a16:creationId xmlns:a16="http://schemas.microsoft.com/office/drawing/2014/main" id="{1179B946-F0BD-F8D7-C03B-31A40A8FF770}"/>
              </a:ext>
            </a:extLst>
          </p:cNvPr>
          <p:cNvSpPr txBox="1"/>
          <p:nvPr/>
        </p:nvSpPr>
        <p:spPr>
          <a:xfrm>
            <a:off x="8668851" y="4640255"/>
            <a:ext cx="1402089" cy="369332"/>
          </a:xfrm>
          <a:prstGeom prst="rect">
            <a:avLst/>
          </a:prstGeom>
          <a:noFill/>
        </p:spPr>
        <p:txBody>
          <a:bodyPr wrap="square">
            <a:spAutoFit/>
          </a:bodyPr>
          <a:lstStyle/>
          <a:p>
            <a:pPr marL="0" indent="0">
              <a:buNone/>
            </a:pPr>
            <a:r>
              <a:rPr lang="en-US"/>
              <a:t>Q/A pairs</a:t>
            </a:r>
          </a:p>
        </p:txBody>
      </p:sp>
    </p:spTree>
    <p:extLst>
      <p:ext uri="{BB962C8B-B14F-4D97-AF65-F5344CB8AC3E}">
        <p14:creationId xmlns:p14="http://schemas.microsoft.com/office/powerpoint/2010/main" val="5104509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Evaluation</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910389" y="3113888"/>
            <a:ext cx="9444789" cy="473038"/>
          </a:xfrm>
          <a:solidFill>
            <a:schemeClr val="bg1">
              <a:lumMod val="85000"/>
            </a:schemeClr>
          </a:solidFill>
          <a:ln w="38100">
            <a:solidFill>
              <a:schemeClr val="bg1">
                <a:lumMod val="85000"/>
              </a:schemeClr>
            </a:solidFill>
          </a:ln>
        </p:spPr>
        <p:txBody>
          <a:bodyPr>
            <a:normAutofit/>
          </a:bodyPr>
          <a:lstStyle/>
          <a:p>
            <a:pPr marL="0" indent="0">
              <a:buNone/>
            </a:pPr>
            <a:r>
              <a:rPr lang="en-US" sz="2000" b="0">
                <a:solidFill>
                  <a:srgbClr val="000000"/>
                </a:solidFill>
                <a:effectLst/>
                <a:latin typeface="Menlo" panose="020B0609030804020204" pitchFamily="49" charset="0"/>
              </a:rPr>
              <a:t>python3 -m scripts evaluate -–config=</a:t>
            </a:r>
            <a:r>
              <a:rPr lang="en-US" sz="2000" b="0" err="1">
                <a:solidFill>
                  <a:srgbClr val="000000"/>
                </a:solidFill>
                <a:effectLst/>
                <a:latin typeface="Menlo" panose="020B0609030804020204" pitchFamily="49" charset="0"/>
              </a:rPr>
              <a:t>example_config.json</a:t>
            </a:r>
            <a:endParaRPr lang="en-US" sz="2000"/>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620144"/>
            <a:ext cx="10407316" cy="461665"/>
          </a:xfrm>
          <a:prstGeom prst="rect">
            <a:avLst/>
          </a:prstGeom>
          <a:noFill/>
        </p:spPr>
        <p:txBody>
          <a:bodyPr wrap="square">
            <a:spAutoFit/>
          </a:bodyPr>
          <a:lstStyle/>
          <a:p>
            <a:pPr marL="0" indent="0">
              <a:buNone/>
            </a:pPr>
            <a:r>
              <a:rPr lang="en-US" sz="2400"/>
              <a:t>Compute GPT metrics and custom metrics for every question in ground truth.</a:t>
            </a:r>
          </a:p>
        </p:txBody>
      </p:sp>
      <p:sp>
        <p:nvSpPr>
          <p:cNvPr id="6" name="TextBox 5">
            <a:extLst>
              <a:ext uri="{FF2B5EF4-FFF2-40B4-BE49-F238E27FC236}">
                <a16:creationId xmlns:a16="http://schemas.microsoft.com/office/drawing/2014/main" id="{41043D85-1E5B-5C6D-A23B-8B18273B8223}"/>
              </a:ext>
            </a:extLst>
          </p:cNvPr>
          <p:cNvSpPr txBox="1"/>
          <p:nvPr/>
        </p:nvSpPr>
        <p:spPr>
          <a:xfrm>
            <a:off x="838200" y="2549433"/>
            <a:ext cx="10407316" cy="461665"/>
          </a:xfrm>
          <a:prstGeom prst="rect">
            <a:avLst/>
          </a:prstGeom>
          <a:noFill/>
        </p:spPr>
        <p:txBody>
          <a:bodyPr wrap="square">
            <a:spAutoFit/>
          </a:bodyPr>
          <a:lstStyle/>
          <a:p>
            <a:pPr marL="0" indent="0">
              <a:buNone/>
            </a:pPr>
            <a:r>
              <a:rPr lang="en-US" sz="2400"/>
              <a:t>Evaluate based off the configuration:</a:t>
            </a:r>
          </a:p>
        </p:txBody>
      </p:sp>
      <p:sp>
        <p:nvSpPr>
          <p:cNvPr id="9" name="Text Placeholder 5">
            <a:extLst>
              <a:ext uri="{FF2B5EF4-FFF2-40B4-BE49-F238E27FC236}">
                <a16:creationId xmlns:a16="http://schemas.microsoft.com/office/drawing/2014/main" id="{B5098915-3CD0-7317-7A2E-AC3A16FBF924}"/>
              </a:ext>
            </a:extLst>
          </p:cNvPr>
          <p:cNvSpPr txBox="1">
            <a:spLocks/>
          </p:cNvSpPr>
          <p:nvPr/>
        </p:nvSpPr>
        <p:spPr>
          <a:xfrm>
            <a:off x="2430624" y="5480243"/>
            <a:ext cx="1163282" cy="64748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Local endpoint</a:t>
            </a:r>
            <a:endParaRPr lang="en-US" sz="1800">
              <a:cs typeface="Arial"/>
            </a:endParaRPr>
          </a:p>
        </p:txBody>
      </p:sp>
      <p:pic>
        <p:nvPicPr>
          <p:cNvPr id="10" name="Graphic 24">
            <a:extLst>
              <a:ext uri="{FF2B5EF4-FFF2-40B4-BE49-F238E27FC236}">
                <a16:creationId xmlns:a16="http://schemas.microsoft.com/office/drawing/2014/main" id="{35F7118F-211D-1736-BDC0-195F968A2D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36600" y="4405392"/>
            <a:ext cx="904646" cy="947266"/>
          </a:xfrm>
          <a:prstGeom prst="rect">
            <a:avLst/>
          </a:prstGeom>
        </p:spPr>
      </p:pic>
      <p:sp>
        <p:nvSpPr>
          <p:cNvPr id="11" name="Text Placeholder 5">
            <a:extLst>
              <a:ext uri="{FF2B5EF4-FFF2-40B4-BE49-F238E27FC236}">
                <a16:creationId xmlns:a16="http://schemas.microsoft.com/office/drawing/2014/main" id="{AE169FF3-E98C-3EED-106C-6CFE20FA6CD6}"/>
              </a:ext>
            </a:extLst>
          </p:cNvPr>
          <p:cNvSpPr txBox="1">
            <a:spLocks/>
          </p:cNvSpPr>
          <p:nvPr/>
        </p:nvSpPr>
        <p:spPr>
          <a:xfrm>
            <a:off x="7536600" y="5420976"/>
            <a:ext cx="96429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cxnSp>
        <p:nvCxnSpPr>
          <p:cNvPr id="13" name="Straight Arrow Connector 12">
            <a:extLst>
              <a:ext uri="{FF2B5EF4-FFF2-40B4-BE49-F238E27FC236}">
                <a16:creationId xmlns:a16="http://schemas.microsoft.com/office/drawing/2014/main" id="{49D52CEB-D5B3-A17F-5215-25D48F258FAE}"/>
              </a:ext>
            </a:extLst>
          </p:cNvPr>
          <p:cNvCxnSpPr>
            <a:cxnSpLocks/>
          </p:cNvCxnSpPr>
          <p:nvPr/>
        </p:nvCxnSpPr>
        <p:spPr>
          <a:xfrm>
            <a:off x="994611" y="5015383"/>
            <a:ext cx="1315452"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C1C5BC79-75F7-946D-D413-B18A903D95A4}"/>
              </a:ext>
            </a:extLst>
          </p:cNvPr>
          <p:cNvCxnSpPr>
            <a:cxnSpLocks/>
          </p:cNvCxnSpPr>
          <p:nvPr/>
        </p:nvCxnSpPr>
        <p:spPr>
          <a:xfrm flipV="1">
            <a:off x="3697705" y="5009587"/>
            <a:ext cx="1575824" cy="8021"/>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20" name="Text Placeholder 5">
            <a:extLst>
              <a:ext uri="{FF2B5EF4-FFF2-40B4-BE49-F238E27FC236}">
                <a16:creationId xmlns:a16="http://schemas.microsoft.com/office/drawing/2014/main" id="{538A5210-BB1F-704C-7AE3-2451555C32E1}"/>
              </a:ext>
            </a:extLst>
          </p:cNvPr>
          <p:cNvSpPr txBox="1">
            <a:spLocks/>
          </p:cNvSpPr>
          <p:nvPr/>
        </p:nvSpPr>
        <p:spPr>
          <a:xfrm>
            <a:off x="4701330" y="5420976"/>
            <a:ext cx="2286590"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azure-ai-generative</a:t>
            </a:r>
          </a:p>
          <a:p>
            <a:pPr algn="ctr" defTabSz="1865484">
              <a:defRPr/>
            </a:pPr>
            <a:r>
              <a:rPr lang="en-US" sz="1800">
                <a:cs typeface="Segoe UI Semilight"/>
              </a:rPr>
              <a:t>SDK</a:t>
            </a:r>
            <a:endParaRPr lang="en-US" sz="1800">
              <a:cs typeface="Arial"/>
            </a:endParaRPr>
          </a:p>
        </p:txBody>
      </p:sp>
      <p:pic>
        <p:nvPicPr>
          <p:cNvPr id="21" name="Picture 2" descr="Python Software Foundation">
            <a:extLst>
              <a:ext uri="{FF2B5EF4-FFF2-40B4-BE49-F238E27FC236}">
                <a16:creationId xmlns:a16="http://schemas.microsoft.com/office/drawing/2014/main" id="{9890AF63-5961-F1ED-9D28-A8AC64B564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78938" b="14583"/>
          <a:stretch/>
        </p:blipFill>
        <p:spPr bwMode="auto">
          <a:xfrm>
            <a:off x="5273529" y="4283750"/>
            <a:ext cx="1142192" cy="113722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0D4E3C79-1EED-AF9B-8BAE-4674D2F9B4E8}"/>
              </a:ext>
            </a:extLst>
          </p:cNvPr>
          <p:cNvCxnSpPr>
            <a:cxnSpLocks/>
          </p:cNvCxnSpPr>
          <p:nvPr/>
        </p:nvCxnSpPr>
        <p:spPr>
          <a:xfrm>
            <a:off x="6415721" y="5023404"/>
            <a:ext cx="1124893"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30" name="Straight Arrow Connector 29">
            <a:extLst>
              <a:ext uri="{FF2B5EF4-FFF2-40B4-BE49-F238E27FC236}">
                <a16:creationId xmlns:a16="http://schemas.microsoft.com/office/drawing/2014/main" id="{F9EBB504-021E-F60E-DB4B-E03E03B9924E}"/>
              </a:ext>
            </a:extLst>
          </p:cNvPr>
          <p:cNvCxnSpPr>
            <a:cxnSpLocks/>
          </p:cNvCxnSpPr>
          <p:nvPr/>
        </p:nvCxnSpPr>
        <p:spPr>
          <a:xfrm>
            <a:off x="8500898" y="5009587"/>
            <a:ext cx="1028115"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31" name="TextBox 30">
            <a:extLst>
              <a:ext uri="{FF2B5EF4-FFF2-40B4-BE49-F238E27FC236}">
                <a16:creationId xmlns:a16="http://schemas.microsoft.com/office/drawing/2014/main" id="{4F19ED4A-B101-953A-FA5B-3A1139F5B858}"/>
              </a:ext>
            </a:extLst>
          </p:cNvPr>
          <p:cNvSpPr txBox="1"/>
          <p:nvPr/>
        </p:nvSpPr>
        <p:spPr>
          <a:xfrm>
            <a:off x="3600677" y="4372602"/>
            <a:ext cx="1615142" cy="646331"/>
          </a:xfrm>
          <a:prstGeom prst="rect">
            <a:avLst/>
          </a:prstGeom>
          <a:noFill/>
        </p:spPr>
        <p:txBody>
          <a:bodyPr wrap="square">
            <a:spAutoFit/>
          </a:bodyPr>
          <a:lstStyle/>
          <a:p>
            <a:pPr marL="0" indent="0">
              <a:buNone/>
            </a:pPr>
            <a:r>
              <a:rPr lang="en-US"/>
              <a:t>response</a:t>
            </a:r>
          </a:p>
          <a:p>
            <a:pPr marL="0" indent="0">
              <a:buNone/>
            </a:pPr>
            <a:r>
              <a:rPr lang="en-US"/>
              <a:t>+ ground truth </a:t>
            </a:r>
          </a:p>
        </p:txBody>
      </p:sp>
      <p:sp>
        <p:nvSpPr>
          <p:cNvPr id="32" name="TextBox 31">
            <a:extLst>
              <a:ext uri="{FF2B5EF4-FFF2-40B4-BE49-F238E27FC236}">
                <a16:creationId xmlns:a16="http://schemas.microsoft.com/office/drawing/2014/main" id="{9DAF4A78-860E-81B0-4FD0-2A2FD413BE0F}"/>
              </a:ext>
            </a:extLst>
          </p:cNvPr>
          <p:cNvSpPr txBox="1"/>
          <p:nvPr/>
        </p:nvSpPr>
        <p:spPr>
          <a:xfrm>
            <a:off x="6317158" y="4649601"/>
            <a:ext cx="1615142" cy="369332"/>
          </a:xfrm>
          <a:prstGeom prst="rect">
            <a:avLst/>
          </a:prstGeom>
          <a:noFill/>
        </p:spPr>
        <p:txBody>
          <a:bodyPr wrap="square">
            <a:spAutoFit/>
          </a:bodyPr>
          <a:lstStyle/>
          <a:p>
            <a:pPr marL="0" indent="0">
              <a:buNone/>
            </a:pPr>
            <a:r>
              <a:rPr lang="en-US"/>
              <a:t>prompt</a:t>
            </a:r>
          </a:p>
        </p:txBody>
      </p:sp>
      <p:sp>
        <p:nvSpPr>
          <p:cNvPr id="33" name="TextBox 32">
            <a:extLst>
              <a:ext uri="{FF2B5EF4-FFF2-40B4-BE49-F238E27FC236}">
                <a16:creationId xmlns:a16="http://schemas.microsoft.com/office/drawing/2014/main" id="{1179B946-F0BD-F8D7-C03B-31A40A8FF770}"/>
              </a:ext>
            </a:extLst>
          </p:cNvPr>
          <p:cNvSpPr txBox="1"/>
          <p:nvPr/>
        </p:nvSpPr>
        <p:spPr>
          <a:xfrm>
            <a:off x="8457579" y="4649601"/>
            <a:ext cx="1402089" cy="369332"/>
          </a:xfrm>
          <a:prstGeom prst="rect">
            <a:avLst/>
          </a:prstGeom>
          <a:noFill/>
        </p:spPr>
        <p:txBody>
          <a:bodyPr wrap="square">
            <a:spAutoFit/>
          </a:bodyPr>
          <a:lstStyle/>
          <a:p>
            <a:pPr marL="0" indent="0">
              <a:buNone/>
            </a:pPr>
            <a:r>
              <a:rPr lang="en-US"/>
              <a:t>metrics</a:t>
            </a:r>
          </a:p>
        </p:txBody>
      </p:sp>
      <p:sp>
        <p:nvSpPr>
          <p:cNvPr id="12" name="TextBox 11">
            <a:extLst>
              <a:ext uri="{FF2B5EF4-FFF2-40B4-BE49-F238E27FC236}">
                <a16:creationId xmlns:a16="http://schemas.microsoft.com/office/drawing/2014/main" id="{BB3BDC60-8AFE-5AF5-1CBD-02FD89CB7910}"/>
              </a:ext>
            </a:extLst>
          </p:cNvPr>
          <p:cNvSpPr txBox="1"/>
          <p:nvPr/>
        </p:nvSpPr>
        <p:spPr>
          <a:xfrm>
            <a:off x="993343" y="4649601"/>
            <a:ext cx="1402089" cy="369332"/>
          </a:xfrm>
          <a:prstGeom prst="rect">
            <a:avLst/>
          </a:prstGeom>
          <a:noFill/>
        </p:spPr>
        <p:txBody>
          <a:bodyPr wrap="square">
            <a:spAutoFit/>
          </a:bodyPr>
          <a:lstStyle/>
          <a:p>
            <a:pPr marL="0" indent="0">
              <a:buNone/>
            </a:pPr>
            <a:r>
              <a:rPr lang="en-US"/>
              <a:t>question</a:t>
            </a:r>
          </a:p>
        </p:txBody>
      </p:sp>
      <p:pic>
        <p:nvPicPr>
          <p:cNvPr id="14" name="Graphic 13" descr="Internet with solid fill">
            <a:extLst>
              <a:ext uri="{FF2B5EF4-FFF2-40B4-BE49-F238E27FC236}">
                <a16:creationId xmlns:a16="http://schemas.microsoft.com/office/drawing/2014/main" id="{CB4AB311-1350-0FD1-F732-4EAA833555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53217" y="4285397"/>
            <a:ext cx="1402087" cy="1402087"/>
          </a:xfrm>
          <a:prstGeom prst="rect">
            <a:avLst/>
          </a:prstGeom>
        </p:spPr>
      </p:pic>
      <p:sp>
        <p:nvSpPr>
          <p:cNvPr id="16" name="TextBox 15">
            <a:extLst>
              <a:ext uri="{FF2B5EF4-FFF2-40B4-BE49-F238E27FC236}">
                <a16:creationId xmlns:a16="http://schemas.microsoft.com/office/drawing/2014/main" id="{D8DF47E9-909E-4B0E-101A-820934597298}"/>
              </a:ext>
            </a:extLst>
          </p:cNvPr>
          <p:cNvSpPr txBox="1"/>
          <p:nvPr/>
        </p:nvSpPr>
        <p:spPr>
          <a:xfrm>
            <a:off x="9642008" y="4002649"/>
            <a:ext cx="1725750" cy="369332"/>
          </a:xfrm>
          <a:prstGeom prst="rect">
            <a:avLst/>
          </a:prstGeom>
          <a:noFill/>
        </p:spPr>
        <p:txBody>
          <a:bodyPr wrap="square">
            <a:spAutoFit/>
          </a:bodyPr>
          <a:lstStyle/>
          <a:p>
            <a:pPr marL="0" indent="0">
              <a:buNone/>
            </a:pPr>
            <a:r>
              <a:rPr lang="en-US" err="1"/>
              <a:t>gpt_coherence</a:t>
            </a:r>
            <a:endParaRPr lang="en-US"/>
          </a:p>
        </p:txBody>
      </p:sp>
      <p:sp>
        <p:nvSpPr>
          <p:cNvPr id="18" name="TextBox 17">
            <a:extLst>
              <a:ext uri="{FF2B5EF4-FFF2-40B4-BE49-F238E27FC236}">
                <a16:creationId xmlns:a16="http://schemas.microsoft.com/office/drawing/2014/main" id="{E243767B-76BB-BAE8-B2F7-936B9D66ADCA}"/>
              </a:ext>
            </a:extLst>
          </p:cNvPr>
          <p:cNvSpPr txBox="1"/>
          <p:nvPr/>
        </p:nvSpPr>
        <p:spPr>
          <a:xfrm>
            <a:off x="9642008" y="4404337"/>
            <a:ext cx="2020606" cy="369332"/>
          </a:xfrm>
          <a:prstGeom prst="rect">
            <a:avLst/>
          </a:prstGeom>
          <a:noFill/>
        </p:spPr>
        <p:txBody>
          <a:bodyPr wrap="square">
            <a:spAutoFit/>
          </a:bodyPr>
          <a:lstStyle/>
          <a:p>
            <a:pPr marL="0" indent="0">
              <a:buNone/>
            </a:pPr>
            <a:r>
              <a:rPr lang="en-US" err="1"/>
              <a:t>gpt_groundedness</a:t>
            </a:r>
            <a:endParaRPr lang="en-US"/>
          </a:p>
        </p:txBody>
      </p:sp>
      <p:sp>
        <p:nvSpPr>
          <p:cNvPr id="19" name="TextBox 18">
            <a:extLst>
              <a:ext uri="{FF2B5EF4-FFF2-40B4-BE49-F238E27FC236}">
                <a16:creationId xmlns:a16="http://schemas.microsoft.com/office/drawing/2014/main" id="{BEF95154-81EA-EDB2-CA92-DD6000FDAC79}"/>
              </a:ext>
            </a:extLst>
          </p:cNvPr>
          <p:cNvSpPr txBox="1"/>
          <p:nvPr/>
        </p:nvSpPr>
        <p:spPr>
          <a:xfrm>
            <a:off x="9642008" y="4806025"/>
            <a:ext cx="1725751" cy="369332"/>
          </a:xfrm>
          <a:prstGeom prst="rect">
            <a:avLst/>
          </a:prstGeom>
          <a:noFill/>
        </p:spPr>
        <p:txBody>
          <a:bodyPr wrap="square">
            <a:spAutoFit/>
          </a:bodyPr>
          <a:lstStyle/>
          <a:p>
            <a:pPr marL="0" indent="0">
              <a:buNone/>
            </a:pPr>
            <a:r>
              <a:rPr lang="en-US" err="1"/>
              <a:t>gpt_relevance</a:t>
            </a:r>
            <a:endParaRPr lang="en-US"/>
          </a:p>
        </p:txBody>
      </p:sp>
      <p:sp>
        <p:nvSpPr>
          <p:cNvPr id="22" name="TextBox 21">
            <a:extLst>
              <a:ext uri="{FF2B5EF4-FFF2-40B4-BE49-F238E27FC236}">
                <a16:creationId xmlns:a16="http://schemas.microsoft.com/office/drawing/2014/main" id="{EEE22E60-59D1-F6F2-87B2-99BE0FC841DF}"/>
              </a:ext>
            </a:extLst>
          </p:cNvPr>
          <p:cNvSpPr txBox="1"/>
          <p:nvPr/>
        </p:nvSpPr>
        <p:spPr>
          <a:xfrm>
            <a:off x="9642008" y="5207713"/>
            <a:ext cx="1725751" cy="369332"/>
          </a:xfrm>
          <a:prstGeom prst="rect">
            <a:avLst/>
          </a:prstGeom>
          <a:noFill/>
        </p:spPr>
        <p:txBody>
          <a:bodyPr wrap="square">
            <a:spAutoFit/>
          </a:bodyPr>
          <a:lstStyle/>
          <a:p>
            <a:pPr marL="0" indent="0">
              <a:buNone/>
            </a:pPr>
            <a:r>
              <a:rPr lang="en-US"/>
              <a:t>length</a:t>
            </a:r>
          </a:p>
        </p:txBody>
      </p:sp>
      <p:sp>
        <p:nvSpPr>
          <p:cNvPr id="24" name="TextBox 23">
            <a:extLst>
              <a:ext uri="{FF2B5EF4-FFF2-40B4-BE49-F238E27FC236}">
                <a16:creationId xmlns:a16="http://schemas.microsoft.com/office/drawing/2014/main" id="{BBF35D68-7720-0EA8-A71C-085C86B4800F}"/>
              </a:ext>
            </a:extLst>
          </p:cNvPr>
          <p:cNvSpPr txBox="1"/>
          <p:nvPr/>
        </p:nvSpPr>
        <p:spPr>
          <a:xfrm>
            <a:off x="9642008" y="5609401"/>
            <a:ext cx="1725751" cy="369332"/>
          </a:xfrm>
          <a:prstGeom prst="rect">
            <a:avLst/>
          </a:prstGeom>
          <a:noFill/>
        </p:spPr>
        <p:txBody>
          <a:bodyPr wrap="square">
            <a:spAutoFit/>
          </a:bodyPr>
          <a:lstStyle/>
          <a:p>
            <a:pPr marL="0" indent="0">
              <a:buNone/>
            </a:pPr>
            <a:r>
              <a:rPr lang="en-US" err="1"/>
              <a:t>has_citation</a:t>
            </a:r>
            <a:endParaRPr lang="en-US"/>
          </a:p>
        </p:txBody>
      </p:sp>
    </p:spTree>
    <p:extLst>
      <p:ext uri="{BB962C8B-B14F-4D97-AF65-F5344CB8AC3E}">
        <p14:creationId xmlns:p14="http://schemas.microsoft.com/office/powerpoint/2010/main" val="1539146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7099-B815-DBB9-ADBC-F0D9DD9D00B8}"/>
              </a:ext>
            </a:extLst>
          </p:cNvPr>
          <p:cNvSpPr>
            <a:spLocks noGrp="1"/>
          </p:cNvSpPr>
          <p:nvPr>
            <p:ph type="ctrTitle"/>
          </p:nvPr>
        </p:nvSpPr>
        <p:spPr>
          <a:effectLst>
            <a:glow rad="63500">
              <a:schemeClr val="accent1">
                <a:alpha val="40000"/>
              </a:schemeClr>
            </a:glow>
            <a:softEdge rad="0"/>
          </a:effectLst>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Evaluating a</a:t>
            </a:r>
            <a:b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br>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RAG Chat App</a:t>
            </a:r>
          </a:p>
        </p:txBody>
      </p:sp>
    </p:spTree>
    <p:extLst>
      <p:ext uri="{BB962C8B-B14F-4D97-AF65-F5344CB8AC3E}">
        <p14:creationId xmlns:p14="http://schemas.microsoft.com/office/powerpoint/2010/main" val="1300005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Review the metrics across runs</a:t>
            </a:r>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620144"/>
            <a:ext cx="10407316" cy="461665"/>
          </a:xfrm>
          <a:prstGeom prst="rect">
            <a:avLst/>
          </a:prstGeom>
          <a:noFill/>
        </p:spPr>
        <p:txBody>
          <a:bodyPr wrap="square">
            <a:spAutoFit/>
          </a:bodyPr>
          <a:lstStyle/>
          <a:p>
            <a:pPr marL="0" indent="0">
              <a:buNone/>
            </a:pPr>
            <a:r>
              <a:rPr lang="en-US" sz="2400"/>
              <a:t>After you’ve run some evaluations, review the results:</a:t>
            </a:r>
          </a:p>
        </p:txBody>
      </p:sp>
      <p:sp>
        <p:nvSpPr>
          <p:cNvPr id="7" name="Content Placeholder 3">
            <a:extLst>
              <a:ext uri="{FF2B5EF4-FFF2-40B4-BE49-F238E27FC236}">
                <a16:creationId xmlns:a16="http://schemas.microsoft.com/office/drawing/2014/main" id="{8C1ED155-0926-0AB6-D3F3-C7E5C6D1A995}"/>
              </a:ext>
            </a:extLst>
          </p:cNvPr>
          <p:cNvSpPr>
            <a:spLocks noGrp="1"/>
          </p:cNvSpPr>
          <p:nvPr>
            <p:ph idx="1"/>
          </p:nvPr>
        </p:nvSpPr>
        <p:spPr>
          <a:xfrm>
            <a:off x="910389" y="2351888"/>
            <a:ext cx="9444789" cy="473038"/>
          </a:xfrm>
          <a:solidFill>
            <a:schemeClr val="bg1">
              <a:lumMod val="85000"/>
            </a:schemeClr>
          </a:solidFill>
          <a:ln w="38100">
            <a:solidFill>
              <a:schemeClr val="bg1">
                <a:lumMod val="85000"/>
              </a:schemeClr>
            </a:solidFill>
          </a:ln>
        </p:spPr>
        <p:txBody>
          <a:bodyPr>
            <a:normAutofit/>
          </a:bodyPr>
          <a:lstStyle/>
          <a:p>
            <a:pPr marL="0" indent="0">
              <a:buNone/>
            </a:pPr>
            <a:r>
              <a:rPr lang="en-US" sz="2000" b="0">
                <a:solidFill>
                  <a:srgbClr val="000000"/>
                </a:solidFill>
                <a:effectLst/>
                <a:latin typeface="Menlo" panose="020B0609030804020204" pitchFamily="49" charset="0"/>
              </a:rPr>
              <a:t>python3 -m </a:t>
            </a:r>
            <a:r>
              <a:rPr lang="en-US" sz="2000" b="0" err="1">
                <a:solidFill>
                  <a:srgbClr val="000000"/>
                </a:solidFill>
                <a:effectLst/>
                <a:latin typeface="Menlo" panose="020B0609030804020204" pitchFamily="49" charset="0"/>
              </a:rPr>
              <a:t>review_tools</a:t>
            </a:r>
            <a:r>
              <a:rPr lang="en-US" sz="2000" b="0">
                <a:solidFill>
                  <a:srgbClr val="000000"/>
                </a:solidFill>
                <a:effectLst/>
                <a:latin typeface="Menlo" panose="020B0609030804020204" pitchFamily="49" charset="0"/>
              </a:rPr>
              <a:t> summary </a:t>
            </a:r>
            <a:r>
              <a:rPr lang="en-US" sz="2000" b="0" err="1">
                <a:solidFill>
                  <a:srgbClr val="000000"/>
                </a:solidFill>
                <a:effectLst/>
                <a:latin typeface="Menlo" panose="020B0609030804020204" pitchFamily="49" charset="0"/>
              </a:rPr>
              <a:t>example_results</a:t>
            </a:r>
            <a:endParaRPr lang="en-US" sz="2000"/>
          </a:p>
        </p:txBody>
      </p:sp>
      <p:pic>
        <p:nvPicPr>
          <p:cNvPr id="15" name="Picture 14" descr="A screen shot of a black and white screen&#10;&#10;Description automatically generated">
            <a:extLst>
              <a:ext uri="{FF2B5EF4-FFF2-40B4-BE49-F238E27FC236}">
                <a16:creationId xmlns:a16="http://schemas.microsoft.com/office/drawing/2014/main" id="{85A39744-ADCF-D44C-486F-7B591C943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594" y="3227562"/>
            <a:ext cx="9405583" cy="2290921"/>
          </a:xfrm>
          <a:prstGeom prst="rect">
            <a:avLst/>
          </a:prstGeom>
        </p:spPr>
      </p:pic>
    </p:spTree>
    <p:extLst>
      <p:ext uri="{BB962C8B-B14F-4D97-AF65-F5344CB8AC3E}">
        <p14:creationId xmlns:p14="http://schemas.microsoft.com/office/powerpoint/2010/main" val="1956160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Compare answers across runs</a:t>
            </a:r>
          </a:p>
        </p:txBody>
      </p:sp>
      <p:sp>
        <p:nvSpPr>
          <p:cNvPr id="7" name="Content Placeholder 3">
            <a:extLst>
              <a:ext uri="{FF2B5EF4-FFF2-40B4-BE49-F238E27FC236}">
                <a16:creationId xmlns:a16="http://schemas.microsoft.com/office/drawing/2014/main" id="{8C1ED155-0926-0AB6-D3F3-C7E5C6D1A995}"/>
              </a:ext>
            </a:extLst>
          </p:cNvPr>
          <p:cNvSpPr>
            <a:spLocks noGrp="1"/>
          </p:cNvSpPr>
          <p:nvPr>
            <p:ph idx="1"/>
          </p:nvPr>
        </p:nvSpPr>
        <p:spPr>
          <a:xfrm>
            <a:off x="910390" y="1720900"/>
            <a:ext cx="8819148" cy="880596"/>
          </a:xfrm>
          <a:solidFill>
            <a:schemeClr val="bg1">
              <a:lumMod val="85000"/>
            </a:schemeClr>
          </a:solidFill>
          <a:ln w="38100">
            <a:solidFill>
              <a:schemeClr val="bg1">
                <a:lumMod val="85000"/>
              </a:schemeClr>
            </a:solidFill>
          </a:ln>
        </p:spPr>
        <p:txBody>
          <a:bodyPr>
            <a:noAutofit/>
          </a:bodyPr>
          <a:lstStyle/>
          <a:p>
            <a:pPr marL="0" indent="0">
              <a:buNone/>
            </a:pPr>
            <a:r>
              <a:rPr lang="en-US" sz="2000" b="0">
                <a:solidFill>
                  <a:srgbClr val="000000"/>
                </a:solidFill>
                <a:effectLst/>
                <a:latin typeface="Menlo" panose="020B0609030804020204" pitchFamily="49" charset="0"/>
              </a:rPr>
              <a:t>python3 -m </a:t>
            </a:r>
            <a:r>
              <a:rPr lang="en-US" sz="2000" b="0" err="1">
                <a:solidFill>
                  <a:srgbClr val="000000"/>
                </a:solidFill>
                <a:effectLst/>
                <a:latin typeface="Menlo" panose="020B0609030804020204" pitchFamily="49" charset="0"/>
              </a:rPr>
              <a:t>review_tools</a:t>
            </a:r>
            <a:r>
              <a:rPr lang="en-US" sz="2000" b="0">
                <a:solidFill>
                  <a:srgbClr val="000000"/>
                </a:solidFill>
                <a:effectLst/>
                <a:latin typeface="Menlo" panose="020B0609030804020204" pitchFamily="49" charset="0"/>
              </a:rPr>
              <a:t> diff </a:t>
            </a:r>
            <a:r>
              <a:rPr lang="en-US" sz="2000" b="0" err="1">
                <a:solidFill>
                  <a:srgbClr val="000000"/>
                </a:solidFill>
                <a:effectLst/>
                <a:latin typeface="Menlo" panose="020B0609030804020204" pitchFamily="49" charset="0"/>
              </a:rPr>
              <a:t>example_results</a:t>
            </a:r>
            <a:r>
              <a:rPr lang="en-US" sz="2000" b="0">
                <a:solidFill>
                  <a:srgbClr val="000000"/>
                </a:solidFill>
                <a:effectLst/>
                <a:latin typeface="Menlo" panose="020B0609030804020204" pitchFamily="49" charset="0"/>
              </a:rPr>
              <a:t>/baseline_1</a:t>
            </a:r>
          </a:p>
          <a:p>
            <a:pPr marL="0" indent="0">
              <a:buNone/>
            </a:pPr>
            <a:r>
              <a:rPr lang="en-US" sz="2000" b="0">
                <a:solidFill>
                  <a:srgbClr val="000000"/>
                </a:solidFill>
                <a:effectLst/>
                <a:latin typeface="Menlo" panose="020B0609030804020204" pitchFamily="49" charset="0"/>
              </a:rPr>
              <a:t>                             </a:t>
            </a:r>
            <a:r>
              <a:rPr lang="en-US" sz="2000" b="0" err="1">
                <a:solidFill>
                  <a:srgbClr val="000000"/>
                </a:solidFill>
                <a:effectLst/>
                <a:latin typeface="Menlo" panose="020B0609030804020204" pitchFamily="49" charset="0"/>
              </a:rPr>
              <a:t>example_results</a:t>
            </a:r>
            <a:r>
              <a:rPr lang="en-US" sz="2000" b="0">
                <a:solidFill>
                  <a:srgbClr val="000000"/>
                </a:solidFill>
                <a:effectLst/>
                <a:latin typeface="Menlo" panose="020B0609030804020204" pitchFamily="49" charset="0"/>
              </a:rPr>
              <a:t>/baseline_2</a:t>
            </a:r>
            <a:endParaRPr lang="en-US" sz="2000"/>
          </a:p>
        </p:txBody>
      </p:sp>
      <p:pic>
        <p:nvPicPr>
          <p:cNvPr id="4" name="Picture 3" descr="A screenshot of a computer program&#10;&#10;Description automatically generated">
            <a:extLst>
              <a:ext uri="{FF2B5EF4-FFF2-40B4-BE49-F238E27FC236}">
                <a16:creationId xmlns:a16="http://schemas.microsoft.com/office/drawing/2014/main" id="{89E0CD97-6308-12BA-AB29-20F55CC176F9}"/>
              </a:ext>
            </a:extLst>
          </p:cNvPr>
          <p:cNvPicPr>
            <a:picLocks noChangeAspect="1"/>
          </p:cNvPicPr>
          <p:nvPr/>
        </p:nvPicPr>
        <p:blipFill rotWithShape="1">
          <a:blip r:embed="rId4">
            <a:extLst>
              <a:ext uri="{28A0092B-C50C-407E-A947-70E740481C1C}">
                <a14:useLocalDpi xmlns:a14="http://schemas.microsoft.com/office/drawing/2010/main" val="0"/>
              </a:ext>
            </a:extLst>
          </a:blip>
          <a:srcRect b="17815"/>
          <a:stretch/>
        </p:blipFill>
        <p:spPr>
          <a:xfrm>
            <a:off x="910390" y="2951749"/>
            <a:ext cx="8802647" cy="3281772"/>
          </a:xfrm>
          <a:prstGeom prst="rect">
            <a:avLst/>
          </a:prstGeom>
        </p:spPr>
      </p:pic>
    </p:spTree>
    <p:extLst>
      <p:ext uri="{BB962C8B-B14F-4D97-AF65-F5344CB8AC3E}">
        <p14:creationId xmlns:p14="http://schemas.microsoft.com/office/powerpoint/2010/main" val="214544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Evaluation approach</a:t>
            </a:r>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905506"/>
            <a:ext cx="6805863" cy="3046988"/>
          </a:xfrm>
          <a:prstGeom prst="rect">
            <a:avLst/>
          </a:prstGeom>
          <a:noFill/>
        </p:spPr>
        <p:txBody>
          <a:bodyPr wrap="square">
            <a:spAutoFit/>
          </a:bodyPr>
          <a:lstStyle/>
          <a:p>
            <a:pPr marL="342900" indent="-342900">
              <a:buFont typeface="Arial" panose="020B0604020202020204" pitchFamily="34" charset="0"/>
              <a:buChar char="•"/>
            </a:pPr>
            <a:r>
              <a:rPr lang="en-US" sz="2400"/>
              <a:t>Evaluate at least 200 Q/A pairs.</a:t>
            </a:r>
          </a:p>
          <a:p>
            <a:pPr marL="342900" indent="-342900">
              <a:buFont typeface="Arial" panose="020B0604020202020204" pitchFamily="34" charset="0"/>
              <a:buChar char="•"/>
            </a:pPr>
            <a:r>
              <a:rPr lang="en-US" sz="2400"/>
              <a:t>Start by evaluating the baseline, the default parameters.</a:t>
            </a:r>
          </a:p>
          <a:p>
            <a:pPr marL="342900" indent="-342900">
              <a:buFont typeface="Arial" panose="020B0604020202020204" pitchFamily="34" charset="0"/>
              <a:buChar char="•"/>
            </a:pPr>
            <a:r>
              <a:rPr lang="en-US" sz="2400"/>
              <a:t>For each set of parameters, evaluate at least 3x.</a:t>
            </a:r>
          </a:p>
          <a:p>
            <a:pPr marL="800100" lvl="1" indent="-342900">
              <a:buFont typeface="Arial" panose="020B0604020202020204" pitchFamily="34" charset="0"/>
              <a:buChar char="•"/>
            </a:pPr>
            <a:r>
              <a:rPr lang="en-US" sz="2400"/>
              <a:t>Consider using seed in the app itself to reduce variation.</a:t>
            </a:r>
          </a:p>
          <a:p>
            <a:pPr marL="342900" indent="-342900">
              <a:buFont typeface="Arial" panose="020B0604020202020204" pitchFamily="34" charset="0"/>
              <a:buChar char="•"/>
            </a:pPr>
            <a:r>
              <a:rPr lang="en-US" sz="2400"/>
              <a:t>Track evaluation results in a repo, tied to RAG code changes.</a:t>
            </a:r>
          </a:p>
        </p:txBody>
      </p:sp>
      <p:pic>
        <p:nvPicPr>
          <p:cNvPr id="8" name="Picture 7" descr="A screenshot of a computer&#10;&#10;Description automatically generated">
            <a:extLst>
              <a:ext uri="{FF2B5EF4-FFF2-40B4-BE49-F238E27FC236}">
                <a16:creationId xmlns:a16="http://schemas.microsoft.com/office/drawing/2014/main" id="{1CAB9FE9-581B-35A2-0CEB-4FEC7ED7F3E3}"/>
              </a:ext>
            </a:extLst>
          </p:cNvPr>
          <p:cNvPicPr>
            <a:picLocks noChangeAspect="1"/>
          </p:cNvPicPr>
          <p:nvPr/>
        </p:nvPicPr>
        <p:blipFill rotWithShape="1">
          <a:blip r:embed="rId4">
            <a:extLst>
              <a:ext uri="{28A0092B-C50C-407E-A947-70E740481C1C}">
                <a14:useLocalDpi xmlns:a14="http://schemas.microsoft.com/office/drawing/2010/main" val="0"/>
              </a:ext>
            </a:extLst>
          </a:blip>
          <a:srcRect r="15978"/>
          <a:stretch/>
        </p:blipFill>
        <p:spPr>
          <a:xfrm>
            <a:off x="7768391" y="1772544"/>
            <a:ext cx="3585409" cy="4102100"/>
          </a:xfrm>
          <a:prstGeom prst="rect">
            <a:avLst/>
          </a:prstGeom>
          <a:ln>
            <a:solidFill>
              <a:srgbClr val="2454C3"/>
            </a:solidFill>
          </a:ln>
        </p:spPr>
      </p:pic>
    </p:spTree>
    <p:extLst>
      <p:ext uri="{BB962C8B-B14F-4D97-AF65-F5344CB8AC3E}">
        <p14:creationId xmlns:p14="http://schemas.microsoft.com/office/powerpoint/2010/main" val="4098580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E369A37-E399-2EC7-B531-1AC5133EB1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223C10-290A-05E8-87AC-4BC7A6A5D211}"/>
              </a:ext>
            </a:extLst>
          </p:cNvPr>
          <p:cNvSpPr txBox="1"/>
          <p:nvPr/>
        </p:nvSpPr>
        <p:spPr>
          <a:xfrm>
            <a:off x="548561" y="953036"/>
            <a:ext cx="10529013" cy="1938992"/>
          </a:xfrm>
          <a:prstGeom prst="rect">
            <a:avLst/>
          </a:prstGeom>
          <a:noFill/>
        </p:spPr>
        <p:txBody>
          <a:bodyPr wrap="square" rtlCol="0">
            <a:spAutoFit/>
          </a:bodyPr>
          <a:lstStyle/>
          <a:p>
            <a:r>
              <a:rPr lang="en-US" sz="6000" b="1">
                <a:solidFill>
                  <a:srgbClr val="2454C3"/>
                </a:solidFill>
                <a:latin typeface="Segoe UI" panose="020B0502040204020203" pitchFamily="34" charset="0"/>
                <a:cs typeface="Segoe UI" panose="020B0502040204020203" pitchFamily="34" charset="0"/>
              </a:rPr>
              <a:t>Quality</a:t>
            </a:r>
          </a:p>
          <a:p>
            <a:r>
              <a:rPr lang="en-US" sz="6000" b="1">
                <a:solidFill>
                  <a:srgbClr val="2454C3"/>
                </a:solidFill>
                <a:latin typeface="Segoe UI" panose="020B0502040204020203" pitchFamily="34" charset="0"/>
                <a:cs typeface="Segoe UI" panose="020B0502040204020203" pitchFamily="34" charset="0"/>
              </a:rPr>
              <a:t>monitoring</a:t>
            </a:r>
          </a:p>
        </p:txBody>
      </p:sp>
    </p:spTree>
    <p:extLst>
      <p:ext uri="{BB962C8B-B14F-4D97-AF65-F5344CB8AC3E}">
        <p14:creationId xmlns:p14="http://schemas.microsoft.com/office/powerpoint/2010/main" val="4127301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LLM Ops for RAG Chat Apps</a:t>
            </a:r>
          </a:p>
        </p:txBody>
      </p:sp>
      <p:grpSp>
        <p:nvGrpSpPr>
          <p:cNvPr id="25" name="Group 24">
            <a:extLst>
              <a:ext uri="{FF2B5EF4-FFF2-40B4-BE49-F238E27FC236}">
                <a16:creationId xmlns:a16="http://schemas.microsoft.com/office/drawing/2014/main" id="{770610F7-A311-8A1A-7F63-CD753C24C58E}"/>
              </a:ext>
              <a:ext uri="{C183D7F6-B498-43B3-948B-1728B52AA6E4}">
                <adec:decorative xmlns:adec="http://schemas.microsoft.com/office/drawing/2017/decorative" val="1"/>
              </a:ext>
            </a:extLst>
          </p:cNvPr>
          <p:cNvGrpSpPr/>
          <p:nvPr/>
        </p:nvGrpSpPr>
        <p:grpSpPr>
          <a:xfrm>
            <a:off x="745448" y="1808536"/>
            <a:ext cx="2449608" cy="4583765"/>
            <a:chOff x="588263" y="1544661"/>
            <a:chExt cx="3835456" cy="4583765"/>
          </a:xfrm>
          <a:solidFill>
            <a:schemeClr val="accent3">
              <a:lumMod val="40000"/>
              <a:lumOff val="60000"/>
            </a:schemeClr>
          </a:solidFill>
        </p:grpSpPr>
        <p:sp>
          <p:nvSpPr>
            <p:cNvPr id="26" name="Rectangle: Rounded Corners 4" descr="Dark: small container">
              <a:extLst>
                <a:ext uri="{FF2B5EF4-FFF2-40B4-BE49-F238E27FC236}">
                  <a16:creationId xmlns:a16="http://schemas.microsoft.com/office/drawing/2014/main" id="{62C1D394-9FFF-D7B2-50A0-1BF86B924884}"/>
                </a:ext>
              </a:extLst>
            </p:cNvPr>
            <p:cNvSpPr/>
            <p:nvPr/>
          </p:nvSpPr>
          <p:spPr bwMode="auto">
            <a:xfrm>
              <a:off x="588263" y="1544661"/>
              <a:ext cx="3835456" cy="4583765"/>
            </a:xfrm>
            <a:prstGeom prst="roundRect">
              <a:avLst>
                <a:gd name="adj" fmla="val 2114"/>
              </a:avLst>
            </a:prstGeom>
            <a:solidFill>
              <a:srgbClr val="8DC8E8"/>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Rectangle: Top Corners Rounded 14" descr="Dark - small container front layer">
              <a:extLst>
                <a:ext uri="{FF2B5EF4-FFF2-40B4-BE49-F238E27FC236}">
                  <a16:creationId xmlns:a16="http://schemas.microsoft.com/office/drawing/2014/main" id="{993118C4-6BC8-E17E-2CBE-D957A24A9EF7}"/>
                </a:ext>
              </a:extLst>
            </p:cNvPr>
            <p:cNvSpPr/>
            <p:nvPr/>
          </p:nvSpPr>
          <p:spPr bwMode="auto">
            <a:xfrm>
              <a:off x="588263" y="1924965"/>
              <a:ext cx="3835456" cy="4203460"/>
            </a:xfrm>
            <a:prstGeom prst="round2SameRect">
              <a:avLst>
                <a:gd name="adj1" fmla="val 0"/>
                <a:gd name="adj2" fmla="val 0"/>
              </a:avLst>
            </a:prstGeom>
            <a:solidFill>
              <a:schemeClr val="bg1">
                <a:lumMod val="25000"/>
                <a:lumOff val="75000"/>
              </a:schemeClr>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29" name="Rectangle: Rounded Corners 10">
            <a:extLst>
              <a:ext uri="{FF2B5EF4-FFF2-40B4-BE49-F238E27FC236}">
                <a16:creationId xmlns:a16="http://schemas.microsoft.com/office/drawing/2014/main" id="{6426EA21-FE11-F8B8-1F6E-6AD77F49491C}"/>
              </a:ext>
              <a:ext uri="{C183D7F6-B498-43B3-948B-1728B52AA6E4}">
                <adec:decorative xmlns:adec="http://schemas.microsoft.com/office/drawing/2017/decorative" val="1"/>
              </a:ext>
            </a:extLst>
          </p:cNvPr>
          <p:cNvSpPr/>
          <p:nvPr/>
        </p:nvSpPr>
        <p:spPr bwMode="auto">
          <a:xfrm>
            <a:off x="909548" y="2340829"/>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BF5BDA4-6BA6-B498-C559-7D2B87C678DA}"/>
              </a:ext>
            </a:extLst>
          </p:cNvPr>
          <p:cNvSpPr txBox="1"/>
          <p:nvPr/>
        </p:nvSpPr>
        <p:spPr>
          <a:xfrm>
            <a:off x="909548"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Identify business</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use case</a:t>
            </a:r>
          </a:p>
        </p:txBody>
      </p:sp>
      <p:grpSp>
        <p:nvGrpSpPr>
          <p:cNvPr id="31" name="Group 30">
            <a:extLst>
              <a:ext uri="{FF2B5EF4-FFF2-40B4-BE49-F238E27FC236}">
                <a16:creationId xmlns:a16="http://schemas.microsoft.com/office/drawing/2014/main" id="{EFD8C1FE-947F-4774-6141-95376E93DDEF}"/>
              </a:ext>
              <a:ext uri="{C183D7F6-B498-43B3-948B-1728B52AA6E4}">
                <adec:decorative xmlns:adec="http://schemas.microsoft.com/office/drawing/2017/decorative" val="1"/>
              </a:ext>
            </a:extLst>
          </p:cNvPr>
          <p:cNvGrpSpPr/>
          <p:nvPr/>
        </p:nvGrpSpPr>
        <p:grpSpPr>
          <a:xfrm>
            <a:off x="3694353" y="1832310"/>
            <a:ext cx="4891913" cy="4583765"/>
            <a:chOff x="588263" y="1544661"/>
            <a:chExt cx="3835456" cy="4583765"/>
          </a:xfrm>
          <a:solidFill>
            <a:schemeClr val="accent5">
              <a:lumMod val="60000"/>
              <a:lumOff val="40000"/>
            </a:schemeClr>
          </a:solidFill>
        </p:grpSpPr>
        <p:sp>
          <p:nvSpPr>
            <p:cNvPr id="32" name="Rectangle: Rounded Corners 22" descr="Dark: small container">
              <a:extLst>
                <a:ext uri="{FF2B5EF4-FFF2-40B4-BE49-F238E27FC236}">
                  <a16:creationId xmlns:a16="http://schemas.microsoft.com/office/drawing/2014/main" id="{24BCE532-0B09-E309-9774-071B5D4CCC2B}"/>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Rounded Rectangle 4" descr="Dark Pattern: Sprinkles">
              <a:extLst>
                <a:ext uri="{FF2B5EF4-FFF2-40B4-BE49-F238E27FC236}">
                  <a16:creationId xmlns:a16="http://schemas.microsoft.com/office/drawing/2014/main" id="{BCF85F57-6A3A-CC50-9EC7-2D48029BD4B9}"/>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Top Corners Rounded 14" descr="Dark - small container front layer">
              <a:extLst>
                <a:ext uri="{FF2B5EF4-FFF2-40B4-BE49-F238E27FC236}">
                  <a16:creationId xmlns:a16="http://schemas.microsoft.com/office/drawing/2014/main" id="{2C25DA4F-9528-C6B3-91EB-5A3D4EF80388}"/>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35" name="Straight Arrow Connector 34">
            <a:extLst>
              <a:ext uri="{FF2B5EF4-FFF2-40B4-BE49-F238E27FC236}">
                <a16:creationId xmlns:a16="http://schemas.microsoft.com/office/drawing/2014/main" id="{044FDB9B-9481-1D68-03EF-8C1A5339F65E}"/>
              </a:ext>
              <a:ext uri="{C183D7F6-B498-43B3-948B-1728B52AA6E4}">
                <adec:decorative xmlns:adec="http://schemas.microsoft.com/office/drawing/2017/decorative" val="1"/>
              </a:ext>
            </a:extLst>
          </p:cNvPr>
          <p:cNvCxnSpPr>
            <a:cxnSpLocks/>
          </p:cNvCxnSpPr>
          <p:nvPr/>
        </p:nvCxnSpPr>
        <p:spPr>
          <a:xfrm>
            <a:off x="4868851" y="2886227"/>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1B1CB42-9EDB-F726-EC4A-C95CB3BD8F62}"/>
              </a:ext>
              <a:ext uri="{C183D7F6-B498-43B3-948B-1728B52AA6E4}">
                <adec:decorative xmlns:adec="http://schemas.microsoft.com/office/drawing/2017/decorative" val="1"/>
              </a:ext>
            </a:extLst>
          </p:cNvPr>
          <p:cNvCxnSpPr>
            <a:cxnSpLocks/>
          </p:cNvCxnSpPr>
          <p:nvPr/>
        </p:nvCxnSpPr>
        <p:spPr>
          <a:xfrm>
            <a:off x="4868851"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9106F2-42B3-A1DC-CAE9-80B2B39584D7}"/>
              </a:ext>
              <a:ext uri="{C183D7F6-B498-43B3-948B-1728B52AA6E4}">
                <adec:decorative xmlns:adec="http://schemas.microsoft.com/office/drawing/2017/decorative" val="1"/>
              </a:ext>
            </a:extLst>
          </p:cNvPr>
          <p:cNvCxnSpPr>
            <a:cxnSpLocks/>
          </p:cNvCxnSpPr>
          <p:nvPr/>
        </p:nvCxnSpPr>
        <p:spPr>
          <a:xfrm>
            <a:off x="4547348" y="4786192"/>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8" name="Rectangle: Rounded Corners 33">
            <a:extLst>
              <a:ext uri="{FF2B5EF4-FFF2-40B4-BE49-F238E27FC236}">
                <a16:creationId xmlns:a16="http://schemas.microsoft.com/office/drawing/2014/main" id="{5120DDD7-7EC4-8022-9827-1861BD37756D}"/>
              </a:ext>
              <a:ext uri="{C183D7F6-B498-43B3-948B-1728B52AA6E4}">
                <adec:decorative xmlns:adec="http://schemas.microsoft.com/office/drawing/2017/decorative" val="1"/>
              </a:ext>
            </a:extLst>
          </p:cNvPr>
          <p:cNvSpPr/>
          <p:nvPr/>
        </p:nvSpPr>
        <p:spPr bwMode="auto">
          <a:xfrm>
            <a:off x="3800295"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F03AD8B3-DEA7-DA08-9CC6-10E19D9D0C20}"/>
              </a:ext>
            </a:extLst>
          </p:cNvPr>
          <p:cNvSpPr txBox="1"/>
          <p:nvPr/>
        </p:nvSpPr>
        <p:spPr>
          <a:xfrm>
            <a:off x="3805463"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app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sample questions</a:t>
            </a:r>
          </a:p>
        </p:txBody>
      </p:sp>
      <p:sp>
        <p:nvSpPr>
          <p:cNvPr id="40" name="Rectangle: Rounded Corners 35">
            <a:extLst>
              <a:ext uri="{FF2B5EF4-FFF2-40B4-BE49-F238E27FC236}">
                <a16:creationId xmlns:a16="http://schemas.microsoft.com/office/drawing/2014/main" id="{FE0D0DD2-E02C-FF1E-A202-78C3FC30B386}"/>
              </a:ext>
              <a:ext uri="{C183D7F6-B498-43B3-948B-1728B52AA6E4}">
                <adec:decorative xmlns:adec="http://schemas.microsoft.com/office/drawing/2017/decorative" val="1"/>
              </a:ext>
            </a:extLst>
          </p:cNvPr>
          <p:cNvSpPr/>
          <p:nvPr/>
        </p:nvSpPr>
        <p:spPr bwMode="auto">
          <a:xfrm>
            <a:off x="3808147"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1" name="Freeform: Shape 1040">
            <a:extLst>
              <a:ext uri="{FF2B5EF4-FFF2-40B4-BE49-F238E27FC236}">
                <a16:creationId xmlns:a16="http://schemas.microsoft.com/office/drawing/2014/main" id="{4AD36113-F048-4927-518B-0D84AABA7C5B}"/>
              </a:ext>
              <a:ext uri="{C183D7F6-B498-43B3-948B-1728B52AA6E4}">
                <adec:decorative xmlns:adec="http://schemas.microsoft.com/office/drawing/2017/decorative" val="1"/>
              </a:ext>
            </a:extLst>
          </p:cNvPr>
          <p:cNvSpPr/>
          <p:nvPr/>
        </p:nvSpPr>
        <p:spPr bwMode="auto">
          <a:xfrm>
            <a:off x="3440609" y="4943840"/>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F18594F5-CB69-A292-B41B-33A8A2867A08}"/>
              </a:ext>
              <a:ext uri="{C183D7F6-B498-43B3-948B-1728B52AA6E4}">
                <adec:decorative xmlns:adec="http://schemas.microsoft.com/office/drawing/2017/decorative" val="1"/>
              </a:ext>
            </a:extLst>
          </p:cNvPr>
          <p:cNvCxnSpPr>
            <a:cxnSpLocks/>
          </p:cNvCxnSpPr>
          <p:nvPr/>
        </p:nvCxnSpPr>
        <p:spPr>
          <a:xfrm flipH="1">
            <a:off x="5076185" y="569628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E56AFAD-1F94-DB9D-9E12-8F0A592AB63D}"/>
              </a:ext>
            </a:extLst>
          </p:cNvPr>
          <p:cNvSpPr txBox="1"/>
          <p:nvPr/>
        </p:nvSpPr>
        <p:spPr>
          <a:xfrm>
            <a:off x="3808147" y="347669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Try different parameters</a:t>
            </a:r>
          </a:p>
        </p:txBody>
      </p:sp>
      <p:sp>
        <p:nvSpPr>
          <p:cNvPr id="44" name="Rectangle: Rounded Corners 26">
            <a:extLst>
              <a:ext uri="{FF2B5EF4-FFF2-40B4-BE49-F238E27FC236}">
                <a16:creationId xmlns:a16="http://schemas.microsoft.com/office/drawing/2014/main" id="{DE399839-6C67-8EF2-8A6B-C4963A8DB732}"/>
              </a:ext>
              <a:ext uri="{C183D7F6-B498-43B3-948B-1728B52AA6E4}">
                <adec:decorative xmlns:adec="http://schemas.microsoft.com/office/drawing/2017/decorative" val="1"/>
              </a:ext>
            </a:extLst>
          </p:cNvPr>
          <p:cNvSpPr/>
          <p:nvPr/>
        </p:nvSpPr>
        <p:spPr bwMode="auto">
          <a:xfrm>
            <a:off x="3849728" y="5276147"/>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51562DA0-A4C7-BDE9-1696-6ED56AC7C345}"/>
              </a:ext>
            </a:extLst>
          </p:cNvPr>
          <p:cNvSpPr txBox="1"/>
          <p:nvPr/>
        </p:nvSpPr>
        <p:spPr>
          <a:xfrm>
            <a:off x="3916542" y="5582061"/>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cxnSp>
        <p:nvCxnSpPr>
          <p:cNvPr id="46" name="Straight Arrow Connector 45">
            <a:extLst>
              <a:ext uri="{FF2B5EF4-FFF2-40B4-BE49-F238E27FC236}">
                <a16:creationId xmlns:a16="http://schemas.microsoft.com/office/drawing/2014/main" id="{1208F432-C065-C03D-7074-700A0E6FD0FE}"/>
              </a:ext>
              <a:ext uri="{C183D7F6-B498-43B3-948B-1728B52AA6E4}">
                <adec:decorative xmlns:adec="http://schemas.microsoft.com/office/drawing/2017/decorative" val="1"/>
              </a:ext>
            </a:extLst>
          </p:cNvPr>
          <p:cNvCxnSpPr>
            <a:cxnSpLocks/>
          </p:cNvCxnSpPr>
          <p:nvPr/>
        </p:nvCxnSpPr>
        <p:spPr>
          <a:xfrm>
            <a:off x="6953995" y="3858733"/>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7" name="Rectangle: Rounded Corners 47">
            <a:extLst>
              <a:ext uri="{FF2B5EF4-FFF2-40B4-BE49-F238E27FC236}">
                <a16:creationId xmlns:a16="http://schemas.microsoft.com/office/drawing/2014/main" id="{2BBE46BE-9A18-B9ED-049C-C2C758568382}"/>
              </a:ext>
              <a:ext uri="{C183D7F6-B498-43B3-948B-1728B52AA6E4}">
                <adec:decorative xmlns:adec="http://schemas.microsoft.com/office/drawing/2017/decorative" val="1"/>
              </a:ext>
            </a:extLst>
          </p:cNvPr>
          <p:cNvSpPr/>
          <p:nvPr/>
        </p:nvSpPr>
        <p:spPr bwMode="auto">
          <a:xfrm>
            <a:off x="6262714"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85E72D51-8079-B39D-7ED7-EF7A455050DE}"/>
              </a:ext>
            </a:extLst>
          </p:cNvPr>
          <p:cNvSpPr txBox="1"/>
          <p:nvPr/>
        </p:nvSpPr>
        <p:spPr>
          <a:xfrm>
            <a:off x="6262714"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49" name="Rectangle: Rounded Corners 51">
            <a:extLst>
              <a:ext uri="{FF2B5EF4-FFF2-40B4-BE49-F238E27FC236}">
                <a16:creationId xmlns:a16="http://schemas.microsoft.com/office/drawing/2014/main" id="{AE6EA42C-EAF5-13AC-CD7E-DC758F66E39B}"/>
              </a:ext>
              <a:ext uri="{C183D7F6-B498-43B3-948B-1728B52AA6E4}">
                <adec:decorative xmlns:adec="http://schemas.microsoft.com/office/drawing/2017/decorative" val="1"/>
              </a:ext>
            </a:extLst>
          </p:cNvPr>
          <p:cNvSpPr/>
          <p:nvPr/>
        </p:nvSpPr>
        <p:spPr bwMode="auto">
          <a:xfrm>
            <a:off x="6262714"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F1639B8-9B28-64ED-5556-33A333F4B276}"/>
              </a:ext>
            </a:extLst>
          </p:cNvPr>
          <p:cNvSpPr txBox="1"/>
          <p:nvPr/>
        </p:nvSpPr>
        <p:spPr>
          <a:xfrm>
            <a:off x="6262714" y="348631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answers</a:t>
            </a:r>
          </a:p>
        </p:txBody>
      </p:sp>
      <p:grpSp>
        <p:nvGrpSpPr>
          <p:cNvPr id="51" name="Group 50">
            <a:extLst>
              <a:ext uri="{FF2B5EF4-FFF2-40B4-BE49-F238E27FC236}">
                <a16:creationId xmlns:a16="http://schemas.microsoft.com/office/drawing/2014/main" id="{D220990D-11B9-DEFB-DA9D-068902297FC0}"/>
              </a:ext>
              <a:ext uri="{C183D7F6-B498-43B3-948B-1728B52AA6E4}">
                <adec:decorative xmlns:adec="http://schemas.microsoft.com/office/drawing/2017/decorative" val="1"/>
              </a:ext>
            </a:extLst>
          </p:cNvPr>
          <p:cNvGrpSpPr/>
          <p:nvPr/>
        </p:nvGrpSpPr>
        <p:grpSpPr>
          <a:xfrm>
            <a:off x="8997437" y="1808536"/>
            <a:ext cx="2451385" cy="4583765"/>
            <a:chOff x="588263" y="1544661"/>
            <a:chExt cx="3445470" cy="4583765"/>
          </a:xfrm>
          <a:solidFill>
            <a:schemeClr val="accent2">
              <a:lumMod val="60000"/>
              <a:lumOff val="40000"/>
            </a:schemeClr>
          </a:solidFill>
        </p:grpSpPr>
        <p:sp>
          <p:nvSpPr>
            <p:cNvPr id="52" name="Rectangle: Rounded Corners 1031" descr="Dark: small container">
              <a:extLst>
                <a:ext uri="{FF2B5EF4-FFF2-40B4-BE49-F238E27FC236}">
                  <a16:creationId xmlns:a16="http://schemas.microsoft.com/office/drawing/2014/main" id="{31360203-D5DE-6D70-7DC2-0936B1D1B22C}"/>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3" name="Rounded Rectangle 4" descr="Dark Pattern: Sprinkles">
              <a:extLst>
                <a:ext uri="{FF2B5EF4-FFF2-40B4-BE49-F238E27FC236}">
                  <a16:creationId xmlns:a16="http://schemas.microsoft.com/office/drawing/2014/main" id="{4780B251-9541-13AC-E38F-2590D25B42B5}"/>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Top Corners Rounded 14" descr="Dark - small container front layer">
              <a:extLst>
                <a:ext uri="{FF2B5EF4-FFF2-40B4-BE49-F238E27FC236}">
                  <a16:creationId xmlns:a16="http://schemas.microsoft.com/office/drawing/2014/main" id="{31EEE16B-A58C-DCA1-FF0E-81DA57575F0D}"/>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55" name="Straight Connector 54">
            <a:extLst>
              <a:ext uri="{FF2B5EF4-FFF2-40B4-BE49-F238E27FC236}">
                <a16:creationId xmlns:a16="http://schemas.microsoft.com/office/drawing/2014/main" id="{8C1E5B79-BCF0-C88F-FFE9-597850F56D58}"/>
              </a:ext>
              <a:ext uri="{C183D7F6-B498-43B3-948B-1728B52AA6E4}">
                <adec:decorative xmlns:adec="http://schemas.microsoft.com/office/drawing/2017/decorative" val="1"/>
              </a:ext>
            </a:extLst>
          </p:cNvPr>
          <p:cNvCxnSpPr>
            <a:cxnSpLocks/>
          </p:cNvCxnSpPr>
          <p:nvPr/>
        </p:nvCxnSpPr>
        <p:spPr>
          <a:xfrm flipH="1">
            <a:off x="7594317" y="569653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1058">
            <a:extLst>
              <a:ext uri="{FF2B5EF4-FFF2-40B4-BE49-F238E27FC236}">
                <a16:creationId xmlns:a16="http://schemas.microsoft.com/office/drawing/2014/main" id="{CBDF234A-D790-67E4-DD8A-549B0F707746}"/>
              </a:ext>
              <a:ext uri="{C183D7F6-B498-43B3-948B-1728B52AA6E4}">
                <adec:decorative xmlns:adec="http://schemas.microsoft.com/office/drawing/2017/decorative" val="1"/>
              </a:ext>
            </a:extLst>
          </p:cNvPr>
          <p:cNvSpPr/>
          <p:nvPr/>
        </p:nvSpPr>
        <p:spPr bwMode="auto">
          <a:xfrm>
            <a:off x="6256375" y="5274898"/>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7" name="TextBox 56">
            <a:extLst>
              <a:ext uri="{FF2B5EF4-FFF2-40B4-BE49-F238E27FC236}">
                <a16:creationId xmlns:a16="http://schemas.microsoft.com/office/drawing/2014/main" id="{1E4F59B0-FC8B-1F55-B6D8-CA89D801B705}"/>
              </a:ext>
            </a:extLst>
          </p:cNvPr>
          <p:cNvSpPr txBox="1"/>
          <p:nvPr/>
        </p:nvSpPr>
        <p:spPr>
          <a:xfrm>
            <a:off x="6323189" y="5580812"/>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sp>
        <p:nvSpPr>
          <p:cNvPr id="58" name="Rectangle: Rounded Corners 1027">
            <a:extLst>
              <a:ext uri="{FF2B5EF4-FFF2-40B4-BE49-F238E27FC236}">
                <a16:creationId xmlns:a16="http://schemas.microsoft.com/office/drawing/2014/main" id="{E6385F82-56A4-A09C-9C25-CEF2CC6FB797}"/>
              </a:ext>
              <a:ext uri="{C183D7F6-B498-43B3-948B-1728B52AA6E4}">
                <adec:decorative xmlns:adec="http://schemas.microsoft.com/office/drawing/2017/decorative" val="1"/>
              </a:ext>
            </a:extLst>
          </p:cNvPr>
          <p:cNvSpPr/>
          <p:nvPr/>
        </p:nvSpPr>
        <p:spPr bwMode="auto">
          <a:xfrm>
            <a:off x="9162425" y="2340829"/>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9BE2F58-F155-15E4-B46B-3922327FFF14}"/>
              </a:ext>
            </a:extLst>
          </p:cNvPr>
          <p:cNvSpPr txBox="1"/>
          <p:nvPr/>
        </p:nvSpPr>
        <p:spPr>
          <a:xfrm>
            <a:off x="9162425" y="250683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Deploy app to users</a:t>
            </a:r>
          </a:p>
        </p:txBody>
      </p:sp>
      <p:sp>
        <p:nvSpPr>
          <p:cNvPr id="60" name="Freeform: Shape 1039">
            <a:extLst>
              <a:ext uri="{FF2B5EF4-FFF2-40B4-BE49-F238E27FC236}">
                <a16:creationId xmlns:a16="http://schemas.microsoft.com/office/drawing/2014/main" id="{0A11FD93-1942-8D95-EF62-51459201B394}"/>
              </a:ext>
              <a:ext uri="{C183D7F6-B498-43B3-948B-1728B52AA6E4}">
                <adec:decorative xmlns:adec="http://schemas.microsoft.com/office/drawing/2017/decorative" val="1"/>
              </a:ext>
            </a:extLst>
          </p:cNvPr>
          <p:cNvSpPr/>
          <p:nvPr/>
        </p:nvSpPr>
        <p:spPr bwMode="auto">
          <a:xfrm>
            <a:off x="2766611" y="2594410"/>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1" name="Straight Arrow Connector 60">
            <a:extLst>
              <a:ext uri="{FF2B5EF4-FFF2-40B4-BE49-F238E27FC236}">
                <a16:creationId xmlns:a16="http://schemas.microsoft.com/office/drawing/2014/main" id="{DA5CE2B6-974B-7BAF-C882-747681F3439E}"/>
              </a:ext>
              <a:ext uri="{C183D7F6-B498-43B3-948B-1728B52AA6E4}">
                <adec:decorative xmlns:adec="http://schemas.microsoft.com/office/drawing/2017/decorative" val="1"/>
              </a:ext>
            </a:extLst>
          </p:cNvPr>
          <p:cNvCxnSpPr>
            <a:cxnSpLocks/>
          </p:cNvCxnSpPr>
          <p:nvPr/>
        </p:nvCxnSpPr>
        <p:spPr>
          <a:xfrm flipH="1">
            <a:off x="3661693" y="6658800"/>
            <a:ext cx="26748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38A979A-90B6-68A5-9C15-2B27A371246A}"/>
              </a:ext>
              <a:ext uri="{C183D7F6-B498-43B3-948B-1728B52AA6E4}">
                <adec:decorative xmlns:adec="http://schemas.microsoft.com/office/drawing/2017/decorative" val="1"/>
              </a:ext>
            </a:extLst>
          </p:cNvPr>
          <p:cNvSpPr txBox="1"/>
          <p:nvPr/>
        </p:nvSpPr>
        <p:spPr>
          <a:xfrm>
            <a:off x="3889970" y="6542723"/>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3" name="Freeform: Shape 1044">
            <a:extLst>
              <a:ext uri="{FF2B5EF4-FFF2-40B4-BE49-F238E27FC236}">
                <a16:creationId xmlns:a16="http://schemas.microsoft.com/office/drawing/2014/main" id="{3758D22E-8863-721D-1F1C-71B6613D8D9F}"/>
              </a:ext>
              <a:ext uri="{C183D7F6-B498-43B3-948B-1728B52AA6E4}">
                <adec:decorative xmlns:adec="http://schemas.microsoft.com/office/drawing/2017/decorative" val="1"/>
              </a:ext>
            </a:extLst>
          </p:cNvPr>
          <p:cNvSpPr/>
          <p:nvPr/>
        </p:nvSpPr>
        <p:spPr bwMode="auto">
          <a:xfrm>
            <a:off x="5753715" y="2594409"/>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4" name="Straight Arrow Connector 63">
            <a:extLst>
              <a:ext uri="{FF2B5EF4-FFF2-40B4-BE49-F238E27FC236}">
                <a16:creationId xmlns:a16="http://schemas.microsoft.com/office/drawing/2014/main" id="{69D0E0F7-D5EC-9F82-D4ED-B41AB9D60A05}"/>
              </a:ext>
              <a:ext uri="{C183D7F6-B498-43B3-948B-1728B52AA6E4}">
                <adec:decorative xmlns:adec="http://schemas.microsoft.com/office/drawing/2017/decorative" val="1"/>
              </a:ext>
            </a:extLst>
          </p:cNvPr>
          <p:cNvCxnSpPr>
            <a:cxnSpLocks/>
          </p:cNvCxnSpPr>
          <p:nvPr/>
        </p:nvCxnSpPr>
        <p:spPr>
          <a:xfrm flipH="1">
            <a:off x="4801607" y="6646715"/>
            <a:ext cx="2136937" cy="1085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9B40762-7242-57F2-EC41-028C08E4D451}"/>
              </a:ext>
              <a:ext uri="{C183D7F6-B498-43B3-948B-1728B52AA6E4}">
                <adec:decorative xmlns:adec="http://schemas.microsoft.com/office/drawing/2017/decorative" val="1"/>
              </a:ext>
            </a:extLst>
          </p:cNvPr>
          <p:cNvSpPr txBox="1"/>
          <p:nvPr/>
        </p:nvSpPr>
        <p:spPr>
          <a:xfrm>
            <a:off x="6490109" y="6542723"/>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6" name="TextBox 65">
            <a:extLst>
              <a:ext uri="{FF2B5EF4-FFF2-40B4-BE49-F238E27FC236}">
                <a16:creationId xmlns:a16="http://schemas.microsoft.com/office/drawing/2014/main" id="{9259FC5B-668C-6F4B-D559-2238EA2FE491}"/>
              </a:ext>
              <a:ext uri="{C183D7F6-B498-43B3-948B-1728B52AA6E4}">
                <adec:decorative xmlns:adec="http://schemas.microsoft.com/office/drawing/2017/decorative" val="1"/>
              </a:ext>
            </a:extLst>
          </p:cNvPr>
          <p:cNvSpPr txBox="1"/>
          <p:nvPr/>
        </p:nvSpPr>
        <p:spPr>
          <a:xfrm>
            <a:off x="5421437" y="556780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7" name="Freeform: Shape 1060">
            <a:extLst>
              <a:ext uri="{FF2B5EF4-FFF2-40B4-BE49-F238E27FC236}">
                <a16:creationId xmlns:a16="http://schemas.microsoft.com/office/drawing/2014/main" id="{79047F47-FFDE-4313-DFC4-35A4845C2EA4}"/>
              </a:ext>
              <a:ext uri="{C183D7F6-B498-43B3-948B-1728B52AA6E4}">
                <adec:decorative xmlns:adec="http://schemas.microsoft.com/office/drawing/2017/decorative" val="1"/>
              </a:ext>
            </a:extLst>
          </p:cNvPr>
          <p:cNvSpPr/>
          <p:nvPr/>
        </p:nvSpPr>
        <p:spPr bwMode="auto">
          <a:xfrm>
            <a:off x="8154275" y="2636965"/>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C5DA91A8-03A6-0F48-C3B6-D1037142C2C6}"/>
              </a:ext>
              <a:ext uri="{C183D7F6-B498-43B3-948B-1728B52AA6E4}">
                <adec:decorative xmlns:adec="http://schemas.microsoft.com/office/drawing/2017/decorative" val="1"/>
              </a:ext>
            </a:extLst>
          </p:cNvPr>
          <p:cNvSpPr txBox="1"/>
          <p:nvPr/>
        </p:nvSpPr>
        <p:spPr>
          <a:xfrm>
            <a:off x="8017787" y="556805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9" name="Rectangle: Rounded Corners 37">
            <a:extLst>
              <a:ext uri="{FF2B5EF4-FFF2-40B4-BE49-F238E27FC236}">
                <a16:creationId xmlns:a16="http://schemas.microsoft.com/office/drawing/2014/main" id="{E7ED8860-2101-8B12-61B7-FE36D5D1310F}"/>
              </a:ext>
              <a:ext uri="{C183D7F6-B498-43B3-948B-1728B52AA6E4}">
                <adec:decorative xmlns:adec="http://schemas.microsoft.com/office/drawing/2017/decorative" val="1"/>
              </a:ext>
            </a:extLst>
          </p:cNvPr>
          <p:cNvSpPr/>
          <p:nvPr/>
        </p:nvSpPr>
        <p:spPr bwMode="auto">
          <a:xfrm>
            <a:off x="3827313" y="4298106"/>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D9A65674-D7A2-0FA7-D27C-46E32A1AE2C2}"/>
              </a:ext>
            </a:extLst>
          </p:cNvPr>
          <p:cNvSpPr txBox="1"/>
          <p:nvPr/>
        </p:nvSpPr>
        <p:spPr>
          <a:xfrm>
            <a:off x="3849728" y="4464108"/>
            <a:ext cx="2071976"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Change defaults</a:t>
            </a:r>
          </a:p>
        </p:txBody>
      </p:sp>
      <p:sp>
        <p:nvSpPr>
          <p:cNvPr id="71" name="Rectangle: Rounded Corners 39">
            <a:extLst>
              <a:ext uri="{FF2B5EF4-FFF2-40B4-BE49-F238E27FC236}">
                <a16:creationId xmlns:a16="http://schemas.microsoft.com/office/drawing/2014/main" id="{C7388992-A347-4585-B6A7-C5D302D86485}"/>
              </a:ext>
              <a:ext uri="{C183D7F6-B498-43B3-948B-1728B52AA6E4}">
                <adec:decorative xmlns:adec="http://schemas.microsoft.com/office/drawing/2017/decorative" val="1"/>
              </a:ext>
            </a:extLst>
          </p:cNvPr>
          <p:cNvSpPr/>
          <p:nvPr/>
        </p:nvSpPr>
        <p:spPr bwMode="auto">
          <a:xfrm>
            <a:off x="9163944" y="4298106"/>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A98F0954-D9BE-484F-414B-9CB43FDDFA08}"/>
              </a:ext>
            </a:extLst>
          </p:cNvPr>
          <p:cNvSpPr txBox="1"/>
          <p:nvPr/>
        </p:nvSpPr>
        <p:spPr>
          <a:xfrm>
            <a:off x="9162425" y="435638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Make improvements</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as needed</a:t>
            </a:r>
          </a:p>
        </p:txBody>
      </p:sp>
      <p:sp>
        <p:nvSpPr>
          <p:cNvPr id="73" name="Rectangle: Rounded Corners 15">
            <a:extLst>
              <a:ext uri="{FF2B5EF4-FFF2-40B4-BE49-F238E27FC236}">
                <a16:creationId xmlns:a16="http://schemas.microsoft.com/office/drawing/2014/main" id="{A4E32DBE-30CA-2924-58B5-A104666A0D0E}"/>
              </a:ext>
              <a:ext uri="{C183D7F6-B498-43B3-948B-1728B52AA6E4}">
                <adec:decorative xmlns:adec="http://schemas.microsoft.com/office/drawing/2017/decorative" val="1"/>
              </a:ext>
            </a:extLst>
          </p:cNvPr>
          <p:cNvSpPr/>
          <p:nvPr/>
        </p:nvSpPr>
        <p:spPr bwMode="auto">
          <a:xfrm>
            <a:off x="911067" y="5374433"/>
            <a:ext cx="2118370" cy="790539"/>
          </a:xfrm>
          <a:prstGeom prst="roundRect">
            <a:avLst>
              <a:gd name="adj" fmla="val 1388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A3258E30-BFA0-DD5A-766D-029C1A50092F}"/>
              </a:ext>
            </a:extLst>
          </p:cNvPr>
          <p:cNvSpPr txBox="1"/>
          <p:nvPr/>
        </p:nvSpPr>
        <p:spPr>
          <a:xfrm>
            <a:off x="969664" y="5543589"/>
            <a:ext cx="199395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Improve the prompt and RAG flow</a:t>
            </a:r>
          </a:p>
        </p:txBody>
      </p:sp>
      <p:cxnSp>
        <p:nvCxnSpPr>
          <p:cNvPr id="75" name="Straight Arrow Connector 74">
            <a:extLst>
              <a:ext uri="{FF2B5EF4-FFF2-40B4-BE49-F238E27FC236}">
                <a16:creationId xmlns:a16="http://schemas.microsoft.com/office/drawing/2014/main" id="{3E9AF003-428E-50D3-1106-0489B49F45E2}"/>
              </a:ext>
              <a:ext uri="{C183D7F6-B498-43B3-948B-1728B52AA6E4}">
                <adec:decorative xmlns:adec="http://schemas.microsoft.com/office/drawing/2017/decorative" val="1"/>
              </a:ext>
            </a:extLst>
          </p:cNvPr>
          <p:cNvCxnSpPr>
            <a:cxnSpLocks/>
          </p:cNvCxnSpPr>
          <p:nvPr/>
        </p:nvCxnSpPr>
        <p:spPr>
          <a:xfrm>
            <a:off x="1970252" y="288308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4B6D78D-FDA8-98B1-D2C0-6DACC255E033}"/>
              </a:ext>
              <a:ext uri="{C183D7F6-B498-43B3-948B-1728B52AA6E4}">
                <adec:decorative xmlns:adec="http://schemas.microsoft.com/office/drawing/2017/decorative" val="1"/>
              </a:ext>
            </a:extLst>
          </p:cNvPr>
          <p:cNvCxnSpPr>
            <a:cxnSpLocks/>
          </p:cNvCxnSpPr>
          <p:nvPr/>
        </p:nvCxnSpPr>
        <p:spPr>
          <a:xfrm>
            <a:off x="1970252" y="3824401"/>
            <a:ext cx="0" cy="47370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7" name="Rectangle: Rounded Corners 11">
            <a:extLst>
              <a:ext uri="{FF2B5EF4-FFF2-40B4-BE49-F238E27FC236}">
                <a16:creationId xmlns:a16="http://schemas.microsoft.com/office/drawing/2014/main" id="{C3A23CA7-C005-D86F-1AE7-E5FCDE1F8F42}"/>
              </a:ext>
              <a:ext uri="{C183D7F6-B498-43B3-948B-1728B52AA6E4}">
                <adec:decorative xmlns:adec="http://schemas.microsoft.com/office/drawing/2017/decorative" val="1"/>
              </a:ext>
            </a:extLst>
          </p:cNvPr>
          <p:cNvSpPr/>
          <p:nvPr/>
        </p:nvSpPr>
        <p:spPr bwMode="auto">
          <a:xfrm>
            <a:off x="909548" y="3318872"/>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74C64CEE-18F8-90EB-4D2F-7913294E468C}"/>
              </a:ext>
            </a:extLst>
          </p:cNvPr>
          <p:cNvSpPr txBox="1"/>
          <p:nvPr/>
        </p:nvSpPr>
        <p:spPr>
          <a:xfrm>
            <a:off x="909548" y="348631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Connect to your data</a:t>
            </a:r>
          </a:p>
        </p:txBody>
      </p:sp>
      <p:cxnSp>
        <p:nvCxnSpPr>
          <p:cNvPr id="79" name="Straight Arrow Connector 78">
            <a:extLst>
              <a:ext uri="{FF2B5EF4-FFF2-40B4-BE49-F238E27FC236}">
                <a16:creationId xmlns:a16="http://schemas.microsoft.com/office/drawing/2014/main" id="{5637F4FF-CD6A-7937-D04D-C6B12E5373E1}"/>
              </a:ext>
              <a:ext uri="{C183D7F6-B498-43B3-948B-1728B52AA6E4}">
                <adec:decorative xmlns:adec="http://schemas.microsoft.com/office/drawing/2017/decorative" val="1"/>
              </a:ext>
            </a:extLst>
          </p:cNvPr>
          <p:cNvCxnSpPr>
            <a:cxnSpLocks/>
          </p:cNvCxnSpPr>
          <p:nvPr/>
        </p:nvCxnSpPr>
        <p:spPr>
          <a:xfrm>
            <a:off x="1970252" y="4853577"/>
            <a:ext cx="0" cy="520856"/>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0" name="Rectangle: Rounded Corners 13">
            <a:extLst>
              <a:ext uri="{FF2B5EF4-FFF2-40B4-BE49-F238E27FC236}">
                <a16:creationId xmlns:a16="http://schemas.microsoft.com/office/drawing/2014/main" id="{F1B302E0-71A7-2A02-6AEC-86ECDB64E974}"/>
              </a:ext>
              <a:ext uri="{C183D7F6-B498-43B3-948B-1728B52AA6E4}">
                <adec:decorative xmlns:adec="http://schemas.microsoft.com/office/drawing/2017/decorative" val="1"/>
              </a:ext>
            </a:extLst>
          </p:cNvPr>
          <p:cNvSpPr/>
          <p:nvPr/>
        </p:nvSpPr>
        <p:spPr bwMode="auto">
          <a:xfrm>
            <a:off x="911067" y="4298106"/>
            <a:ext cx="2118370" cy="645734"/>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DDF9BAB1-4167-C8CA-A294-58EB8726E303}"/>
              </a:ext>
            </a:extLst>
          </p:cNvPr>
          <p:cNvSpPr txBox="1"/>
          <p:nvPr/>
        </p:nvSpPr>
        <p:spPr>
          <a:xfrm>
            <a:off x="1166673" y="4400383"/>
            <a:ext cx="1607668" cy="441180"/>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Customize prompt for domain</a:t>
            </a:r>
          </a:p>
        </p:txBody>
      </p:sp>
      <p:cxnSp>
        <p:nvCxnSpPr>
          <p:cNvPr id="82" name="Straight Arrow Connector 81">
            <a:extLst>
              <a:ext uri="{FF2B5EF4-FFF2-40B4-BE49-F238E27FC236}">
                <a16:creationId xmlns:a16="http://schemas.microsoft.com/office/drawing/2014/main" id="{1229EC86-E025-54D3-5614-F73691E06E5D}"/>
              </a:ext>
              <a:ext uri="{C183D7F6-B498-43B3-948B-1728B52AA6E4}">
                <adec:decorative xmlns:adec="http://schemas.microsoft.com/office/drawing/2017/decorative" val="1"/>
              </a:ext>
            </a:extLst>
          </p:cNvPr>
          <p:cNvCxnSpPr>
            <a:cxnSpLocks/>
          </p:cNvCxnSpPr>
          <p:nvPr/>
        </p:nvCxnSpPr>
        <p:spPr>
          <a:xfrm>
            <a:off x="7323418" y="288308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54CB1AA-584B-D962-C9CB-F2939B7CC504}"/>
              </a:ext>
              <a:ext uri="{C183D7F6-B498-43B3-948B-1728B52AA6E4}">
                <adec:decorative xmlns:adec="http://schemas.microsoft.com/office/drawing/2017/decorative" val="1"/>
              </a:ext>
            </a:extLst>
          </p:cNvPr>
          <p:cNvCxnSpPr>
            <a:cxnSpLocks/>
          </p:cNvCxnSpPr>
          <p:nvPr/>
        </p:nvCxnSpPr>
        <p:spPr>
          <a:xfrm>
            <a:off x="10223129" y="2884033"/>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CCBFBB3-AFF1-0EFD-5BA3-C675AEE0DC42}"/>
              </a:ext>
              <a:ext uri="{C183D7F6-B498-43B3-948B-1728B52AA6E4}">
                <adec:decorative xmlns:adec="http://schemas.microsoft.com/office/drawing/2017/decorative" val="1"/>
              </a:ext>
            </a:extLst>
          </p:cNvPr>
          <p:cNvCxnSpPr>
            <a:cxnSpLocks/>
          </p:cNvCxnSpPr>
          <p:nvPr/>
        </p:nvCxnSpPr>
        <p:spPr>
          <a:xfrm>
            <a:off x="10223129"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5" name="Rectangle: Rounded Corners 1029">
            <a:extLst>
              <a:ext uri="{FF2B5EF4-FFF2-40B4-BE49-F238E27FC236}">
                <a16:creationId xmlns:a16="http://schemas.microsoft.com/office/drawing/2014/main" id="{C8192687-C713-40D1-A547-810E7390C4B9}"/>
              </a:ext>
              <a:ext uri="{C183D7F6-B498-43B3-948B-1728B52AA6E4}">
                <adec:decorative xmlns:adec="http://schemas.microsoft.com/office/drawing/2017/decorative" val="1"/>
              </a:ext>
            </a:extLst>
          </p:cNvPr>
          <p:cNvSpPr/>
          <p:nvPr/>
        </p:nvSpPr>
        <p:spPr bwMode="auto">
          <a:xfrm>
            <a:off x="9162425" y="3314116"/>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8643C3E7-84E4-F659-9595-932D95F680B1}"/>
              </a:ext>
            </a:extLst>
          </p:cNvPr>
          <p:cNvSpPr txBox="1"/>
          <p:nvPr/>
        </p:nvSpPr>
        <p:spPr>
          <a:xfrm>
            <a:off x="9162425" y="3372993"/>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Add monitoring</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and alerts</a:t>
            </a:r>
          </a:p>
        </p:txBody>
      </p:sp>
      <p:sp>
        <p:nvSpPr>
          <p:cNvPr id="88" name="Rounded Rectangle 18" descr="Announcing&#10;">
            <a:extLst>
              <a:ext uri="{FF2B5EF4-FFF2-40B4-BE49-F238E27FC236}">
                <a16:creationId xmlns:a16="http://schemas.microsoft.com/office/drawing/2014/main" id="{B198923B-1E06-5A4E-21B3-9EE8113A0834}"/>
              </a:ext>
            </a:extLst>
          </p:cNvPr>
          <p:cNvSpPr/>
          <p:nvPr/>
        </p:nvSpPr>
        <p:spPr bwMode="auto">
          <a:xfrm>
            <a:off x="610987" y="1519911"/>
            <a:ext cx="2717194" cy="437120"/>
          </a:xfrm>
          <a:prstGeom prst="roundRect">
            <a:avLst>
              <a:gd name="adj" fmla="val 50000"/>
            </a:avLst>
          </a:prstGeom>
          <a:gradFill flip="none" rotWithShape="1">
            <a:gsLst>
              <a:gs pos="100000">
                <a:srgbClr val="0078D4"/>
              </a:gs>
              <a:gs pos="6000">
                <a:srgbClr val="8DC8E8"/>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1. Ideating/exploring</a:t>
            </a:r>
          </a:p>
        </p:txBody>
      </p:sp>
      <p:sp>
        <p:nvSpPr>
          <p:cNvPr id="89" name="Rounded Rectangle 18" descr="Announcing&#10;">
            <a:extLst>
              <a:ext uri="{FF2B5EF4-FFF2-40B4-BE49-F238E27FC236}">
                <a16:creationId xmlns:a16="http://schemas.microsoft.com/office/drawing/2014/main" id="{79A11BF3-5909-B152-38A2-C9E5FCC6A354}"/>
              </a:ext>
            </a:extLst>
          </p:cNvPr>
          <p:cNvSpPr/>
          <p:nvPr/>
        </p:nvSpPr>
        <p:spPr bwMode="auto">
          <a:xfrm>
            <a:off x="3525128" y="1519911"/>
            <a:ext cx="5141744" cy="438245"/>
          </a:xfrm>
          <a:prstGeom prst="roundRect">
            <a:avLst>
              <a:gd name="adj" fmla="val 50000"/>
            </a:avLst>
          </a:prstGeom>
          <a:gradFill flip="none" rotWithShape="1">
            <a:gsLst>
              <a:gs pos="40000">
                <a:srgbClr val="D59ED7"/>
              </a:gs>
              <a:gs pos="100000">
                <a:srgbClr val="C03BC4"/>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2. Building/augmenting</a:t>
            </a:r>
          </a:p>
        </p:txBody>
      </p:sp>
      <p:sp>
        <p:nvSpPr>
          <p:cNvPr id="90" name="Rounded Rectangle 18" descr="Announcing&#10;">
            <a:extLst>
              <a:ext uri="{FF2B5EF4-FFF2-40B4-BE49-F238E27FC236}">
                <a16:creationId xmlns:a16="http://schemas.microsoft.com/office/drawing/2014/main" id="{1705A044-F868-CFC8-7CD3-D8C00A093BD7}"/>
              </a:ext>
            </a:extLst>
          </p:cNvPr>
          <p:cNvSpPr/>
          <p:nvPr/>
        </p:nvSpPr>
        <p:spPr bwMode="auto">
          <a:xfrm>
            <a:off x="8865245" y="1519912"/>
            <a:ext cx="2715768" cy="437120"/>
          </a:xfrm>
          <a:prstGeom prst="roundRect">
            <a:avLst>
              <a:gd name="adj" fmla="val 50000"/>
            </a:avLst>
          </a:prstGeom>
          <a:gradFill>
            <a:gsLst>
              <a:gs pos="40000">
                <a:srgbClr val="C5B4E3"/>
              </a:gs>
              <a:gs pos="100000">
                <a:srgbClr val="8661C5"/>
              </a:gs>
            </a:gsLst>
            <a:lin ang="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3. Operationalizing</a:t>
            </a:r>
          </a:p>
        </p:txBody>
      </p:sp>
      <p:cxnSp>
        <p:nvCxnSpPr>
          <p:cNvPr id="91" name="Straight Arrow Connector 90">
            <a:extLst>
              <a:ext uri="{FF2B5EF4-FFF2-40B4-BE49-F238E27FC236}">
                <a16:creationId xmlns:a16="http://schemas.microsoft.com/office/drawing/2014/main" id="{BC64BF3F-7F0F-1BFA-B137-3FF4AC0CD2AC}"/>
              </a:ext>
              <a:ext uri="{C183D7F6-B498-43B3-948B-1728B52AA6E4}">
                <adec:decorative xmlns:adec="http://schemas.microsoft.com/office/drawing/2017/decorative" val="1"/>
              </a:ext>
            </a:extLst>
          </p:cNvPr>
          <p:cNvCxnSpPr>
            <a:cxnSpLocks/>
          </p:cNvCxnSpPr>
          <p:nvPr/>
        </p:nvCxnSpPr>
        <p:spPr>
          <a:xfrm>
            <a:off x="6938544" y="6161599"/>
            <a:ext cx="0" cy="485116"/>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5026034-2619-1E47-66D3-56BB45AC1FD5}"/>
              </a:ext>
              <a:ext uri="{C183D7F6-B498-43B3-948B-1728B52AA6E4}">
                <adec:decorative xmlns:adec="http://schemas.microsoft.com/office/drawing/2017/decorative" val="1"/>
              </a:ext>
            </a:extLst>
          </p:cNvPr>
          <p:cNvCxnSpPr>
            <a:cxnSpLocks/>
            <a:endCxn id="41" idx="1"/>
          </p:cNvCxnSpPr>
          <p:nvPr/>
        </p:nvCxnSpPr>
        <p:spPr>
          <a:xfrm flipH="1">
            <a:off x="4537457" y="6658800"/>
            <a:ext cx="264150" cy="0"/>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7470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Answer logging</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838201" y="1825625"/>
            <a:ext cx="7896726" cy="3171491"/>
          </a:xfrm>
        </p:spPr>
        <p:txBody>
          <a:bodyPr/>
          <a:lstStyle/>
          <a:p>
            <a:r>
              <a:rPr lang="en-US"/>
              <a:t>Log user’s questions and answers in a secure database, like </a:t>
            </a:r>
            <a:r>
              <a:rPr lang="en-US" err="1"/>
              <a:t>CosmosDB</a:t>
            </a:r>
            <a:r>
              <a:rPr lang="en-US"/>
              <a:t>.</a:t>
            </a:r>
          </a:p>
          <a:p>
            <a:pPr lvl="1"/>
            <a:r>
              <a:rPr lang="en-US"/>
              <a:t>Remove PII first.</a:t>
            </a:r>
          </a:p>
          <a:p>
            <a:pPr lvl="1"/>
            <a:r>
              <a:rPr lang="en-US"/>
              <a:t>Un-stream streamed answers.</a:t>
            </a:r>
          </a:p>
          <a:p>
            <a:r>
              <a:rPr lang="en-US"/>
              <a:t>Periodically sample questions into evaluation ground truth data set to reflects the topics and question styles used by users. Avoid drift!</a:t>
            </a:r>
          </a:p>
        </p:txBody>
      </p:sp>
      <p:sp>
        <p:nvSpPr>
          <p:cNvPr id="5" name="TextBox 4">
            <a:extLst>
              <a:ext uri="{FF2B5EF4-FFF2-40B4-BE49-F238E27FC236}">
                <a16:creationId xmlns:a16="http://schemas.microsoft.com/office/drawing/2014/main" id="{7BFCF892-AF4B-DEDF-6DE2-BAFD743E15C2}"/>
              </a:ext>
            </a:extLst>
          </p:cNvPr>
          <p:cNvSpPr txBox="1"/>
          <p:nvPr/>
        </p:nvSpPr>
        <p:spPr>
          <a:xfrm>
            <a:off x="838200" y="5474487"/>
            <a:ext cx="10515599" cy="646331"/>
          </a:xfrm>
          <a:prstGeom prst="rect">
            <a:avLst/>
          </a:prstGeom>
          <a:noFill/>
        </p:spPr>
        <p:txBody>
          <a:bodyPr wrap="square">
            <a:spAutoFit/>
          </a:bodyPr>
          <a:lstStyle/>
          <a:p>
            <a:r>
              <a:rPr lang="en-US">
                <a:solidFill>
                  <a:srgbClr val="2454C3"/>
                </a:solidFill>
                <a:hlinkClick r:id="rId4">
                  <a:extLst>
                    <a:ext uri="{A12FA001-AC4F-418D-AE19-62706E023703}">
                      <ahyp:hlinkClr xmlns:ahyp="http://schemas.microsoft.com/office/drawing/2018/hyperlinkcolor" val="tx"/>
                    </a:ext>
                  </a:extLst>
                </a:hlinkClick>
              </a:rPr>
              <a:t>https://learn.microsoft.com/azure/ai-services/language-service/personally-identifiable-information</a:t>
            </a:r>
          </a:p>
          <a:p>
            <a:r>
              <a:rPr lang="en-US">
                <a:solidFill>
                  <a:srgbClr val="2454C3"/>
                </a:solidFill>
                <a:hlinkClick r:id="rId4">
                  <a:extLst>
                    <a:ext uri="{A12FA001-AC4F-418D-AE19-62706E023703}">
                      <ahyp:hlinkClr xmlns:ahyp="http://schemas.microsoft.com/office/drawing/2018/hyperlinkcolor" val="tx"/>
                    </a:ext>
                  </a:extLst>
                </a:hlinkClick>
              </a:rPr>
              <a:t>https://learn.microsoft.com/azure/architecture/ai-ml/openai/architecture/log-monitor-azure-openai</a:t>
            </a:r>
            <a:endParaRPr lang="en-US">
              <a:solidFill>
                <a:srgbClr val="2454C3"/>
              </a:solidFill>
            </a:endParaRPr>
          </a:p>
        </p:txBody>
      </p:sp>
    </p:spTree>
    <p:extLst>
      <p:ext uri="{BB962C8B-B14F-4D97-AF65-F5344CB8AC3E}">
        <p14:creationId xmlns:p14="http://schemas.microsoft.com/office/powerpoint/2010/main" val="26540544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Feedback buttons</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838200" y="1825625"/>
            <a:ext cx="7519737" cy="4351338"/>
          </a:xfrm>
        </p:spPr>
        <p:txBody>
          <a:bodyPr>
            <a:normAutofit fontScale="92500" lnSpcReduction="20000"/>
          </a:bodyPr>
          <a:lstStyle/>
          <a:p>
            <a:pPr marL="0" indent="0">
              <a:buNone/>
            </a:pPr>
            <a:r>
              <a:rPr lang="en-US"/>
              <a:t>Add a 👍🏼/👎🏼 button</a:t>
            </a:r>
          </a:p>
          <a:p>
            <a:pPr marL="0" indent="0">
              <a:buNone/>
            </a:pPr>
            <a:r>
              <a:rPr lang="en-US"/>
              <a:t>with feedback dialog:</a:t>
            </a:r>
          </a:p>
          <a:p>
            <a:pPr marL="0" indent="0">
              <a:buNone/>
            </a:pPr>
            <a:endParaRPr lang="en-US"/>
          </a:p>
          <a:p>
            <a:pPr marL="0" indent="0">
              <a:buNone/>
            </a:pPr>
            <a:endParaRPr lang="en-US"/>
          </a:p>
          <a:p>
            <a:pPr marL="0" indent="0">
              <a:buNone/>
            </a:pPr>
            <a:endParaRPr lang="en-US"/>
          </a:p>
          <a:p>
            <a:pPr marL="0" indent="0">
              <a:buNone/>
            </a:pPr>
            <a:r>
              <a:rPr lang="en-US"/>
              <a:t>Then you can:</a:t>
            </a:r>
          </a:p>
          <a:p>
            <a:r>
              <a:rPr lang="en-US"/>
              <a:t>Monitor ratio of 👍🏼/👎🏼 over time</a:t>
            </a:r>
          </a:p>
          <a:p>
            <a:r>
              <a:rPr lang="en-US"/>
              <a:t>Set alerts for abnormally high 👎🏼 ratio</a:t>
            </a:r>
          </a:p>
          <a:p>
            <a:r>
              <a:rPr lang="en-US"/>
              <a:t>Debug the answers that got rated 👎🏼</a:t>
            </a:r>
          </a:p>
          <a:p>
            <a:r>
              <a:rPr lang="en-US"/>
              <a:t>Use A/B tests on prompt changes with 👍🏼 as goal</a:t>
            </a:r>
          </a:p>
        </p:txBody>
      </p:sp>
      <p:pic>
        <p:nvPicPr>
          <p:cNvPr id="1026" name="Picture 2" descr="image (1)">
            <a:extLst>
              <a:ext uri="{FF2B5EF4-FFF2-40B4-BE49-F238E27FC236}">
                <a16:creationId xmlns:a16="http://schemas.microsoft.com/office/drawing/2014/main" id="{69A5177E-3DEE-1F2E-C68A-581D4DD36B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51" t="19949" r="19220" b="10172"/>
          <a:stretch/>
        </p:blipFill>
        <p:spPr bwMode="auto">
          <a:xfrm>
            <a:off x="4154905" y="1624262"/>
            <a:ext cx="6761747" cy="2281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7944FD-90F6-C8DB-8C5C-9282DE6A5D5E}"/>
              </a:ext>
            </a:extLst>
          </p:cNvPr>
          <p:cNvSpPr txBox="1"/>
          <p:nvPr/>
        </p:nvSpPr>
        <p:spPr>
          <a:xfrm>
            <a:off x="838200" y="6123543"/>
            <a:ext cx="7587916" cy="369332"/>
          </a:xfrm>
          <a:prstGeom prst="rect">
            <a:avLst/>
          </a:prstGeom>
          <a:noFill/>
        </p:spPr>
        <p:txBody>
          <a:bodyPr wrap="square">
            <a:spAutoFit/>
          </a:bodyPr>
          <a:lstStyle/>
          <a:p>
            <a:r>
              <a:rPr lang="en-US">
                <a:solidFill>
                  <a:srgbClr val="2454C3"/>
                </a:solidFill>
                <a:hlinkClick r:id="rId5">
                  <a:extLst>
                    <a:ext uri="{A12FA001-AC4F-418D-AE19-62706E023703}">
                      <ahyp:hlinkClr xmlns:ahyp="http://schemas.microsoft.com/office/drawing/2018/hyperlinkcolor" val="tx"/>
                    </a:ext>
                  </a:extLst>
                </a:hlinkClick>
              </a:rPr>
              <a:t>https://</a:t>
            </a:r>
            <a:r>
              <a:rPr lang="en-US" err="1">
                <a:solidFill>
                  <a:srgbClr val="2454C3"/>
                </a:solidFill>
                <a:hlinkClick r:id="rId5">
                  <a:extLst>
                    <a:ext uri="{A12FA001-AC4F-418D-AE19-62706E023703}">
                      <ahyp:hlinkClr xmlns:ahyp="http://schemas.microsoft.com/office/drawing/2018/hyperlinkcolor" val="tx"/>
                    </a:ext>
                  </a:extLst>
                </a:hlinkClick>
              </a:rPr>
              <a:t>github.com</a:t>
            </a:r>
            <a:r>
              <a:rPr lang="en-US">
                <a:solidFill>
                  <a:srgbClr val="2454C3"/>
                </a:solidFill>
                <a:hlinkClick r:id="rId5">
                  <a:extLst>
                    <a:ext uri="{A12FA001-AC4F-418D-AE19-62706E023703}">
                      <ahyp:hlinkClr xmlns:ahyp="http://schemas.microsoft.com/office/drawing/2018/hyperlinkcolor" val="tx"/>
                    </a:ext>
                  </a:extLst>
                </a:hlinkClick>
              </a:rPr>
              <a:t>/</a:t>
            </a:r>
            <a:r>
              <a:rPr lang="en-US" err="1">
                <a:solidFill>
                  <a:srgbClr val="2454C3"/>
                </a:solidFill>
                <a:hlinkClick r:id="rId5">
                  <a:extLst>
                    <a:ext uri="{A12FA001-AC4F-418D-AE19-62706E023703}">
                      <ahyp:hlinkClr xmlns:ahyp="http://schemas.microsoft.com/office/drawing/2018/hyperlinkcolor" val="tx"/>
                    </a:ext>
                  </a:extLst>
                </a:hlinkClick>
              </a:rPr>
              <a:t>microsoft</a:t>
            </a:r>
            <a:r>
              <a:rPr lang="en-US">
                <a:solidFill>
                  <a:srgbClr val="2454C3"/>
                </a:solidFill>
                <a:hlinkClick r:id="rId5">
                  <a:extLst>
                    <a:ext uri="{A12FA001-AC4F-418D-AE19-62706E023703}">
                      <ahyp:hlinkClr xmlns:ahyp="http://schemas.microsoft.com/office/drawing/2018/hyperlinkcolor" val="tx"/>
                    </a:ext>
                  </a:extLst>
                </a:hlinkClick>
              </a:rPr>
              <a:t>/sample-app-</a:t>
            </a:r>
            <a:r>
              <a:rPr lang="en-US" err="1">
                <a:solidFill>
                  <a:srgbClr val="2454C3"/>
                </a:solidFill>
                <a:hlinkClick r:id="rId5">
                  <a:extLst>
                    <a:ext uri="{A12FA001-AC4F-418D-AE19-62706E023703}">
                      <ahyp:hlinkClr xmlns:ahyp="http://schemas.microsoft.com/office/drawing/2018/hyperlinkcolor" val="tx"/>
                    </a:ext>
                  </a:extLst>
                </a:hlinkClick>
              </a:rPr>
              <a:t>aoai</a:t>
            </a:r>
            <a:r>
              <a:rPr lang="en-US">
                <a:solidFill>
                  <a:srgbClr val="2454C3"/>
                </a:solidFill>
                <a:hlinkClick r:id="rId5">
                  <a:extLst>
                    <a:ext uri="{A12FA001-AC4F-418D-AE19-62706E023703}">
                      <ahyp:hlinkClr xmlns:ahyp="http://schemas.microsoft.com/office/drawing/2018/hyperlinkcolor" val="tx"/>
                    </a:ext>
                  </a:extLst>
                </a:hlinkClick>
              </a:rPr>
              <a:t>-</a:t>
            </a:r>
            <a:r>
              <a:rPr lang="en-US" err="1">
                <a:solidFill>
                  <a:srgbClr val="2454C3"/>
                </a:solidFill>
                <a:hlinkClick r:id="rId5">
                  <a:extLst>
                    <a:ext uri="{A12FA001-AC4F-418D-AE19-62706E023703}">
                      <ahyp:hlinkClr xmlns:ahyp="http://schemas.microsoft.com/office/drawing/2018/hyperlinkcolor" val="tx"/>
                    </a:ext>
                  </a:extLst>
                </a:hlinkClick>
              </a:rPr>
              <a:t>chatGPT</a:t>
            </a:r>
            <a:r>
              <a:rPr lang="en-US">
                <a:solidFill>
                  <a:srgbClr val="2454C3"/>
                </a:solidFill>
                <a:hlinkClick r:id="rId5">
                  <a:extLst>
                    <a:ext uri="{A12FA001-AC4F-418D-AE19-62706E023703}">
                      <ahyp:hlinkClr xmlns:ahyp="http://schemas.microsoft.com/office/drawing/2018/hyperlinkcolor" val="tx"/>
                    </a:ext>
                  </a:extLst>
                </a:hlinkClick>
              </a:rPr>
              <a:t>/pull/396</a:t>
            </a:r>
            <a:endParaRPr lang="en-US">
              <a:solidFill>
                <a:srgbClr val="2454C3"/>
              </a:solidFill>
            </a:endParaRPr>
          </a:p>
        </p:txBody>
      </p:sp>
      <p:pic>
        <p:nvPicPr>
          <p:cNvPr id="9" name="Picture 8" descr="A screenshot of a survey&#10;&#10;Description automatically generated">
            <a:extLst>
              <a:ext uri="{FF2B5EF4-FFF2-40B4-BE49-F238E27FC236}">
                <a16:creationId xmlns:a16="http://schemas.microsoft.com/office/drawing/2014/main" id="{9B7CFF8E-A219-FB63-30B9-8386A7AEDC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5778" y="3265488"/>
            <a:ext cx="2947819" cy="1968250"/>
          </a:xfrm>
          <a:prstGeom prst="rect">
            <a:avLst/>
          </a:prstGeom>
        </p:spPr>
      </p:pic>
      <p:sp>
        <p:nvSpPr>
          <p:cNvPr id="10" name="TextBox 9">
            <a:extLst>
              <a:ext uri="{FF2B5EF4-FFF2-40B4-BE49-F238E27FC236}">
                <a16:creationId xmlns:a16="http://schemas.microsoft.com/office/drawing/2014/main" id="{0E03092C-B288-BBFE-EC62-A0D9B5EB8B79}"/>
              </a:ext>
            </a:extLst>
          </p:cNvPr>
          <p:cNvSpPr txBox="1"/>
          <p:nvPr/>
        </p:nvSpPr>
        <p:spPr>
          <a:xfrm>
            <a:off x="7946858" y="6077376"/>
            <a:ext cx="2947819" cy="461665"/>
          </a:xfrm>
          <a:prstGeom prst="rect">
            <a:avLst/>
          </a:prstGeom>
          <a:solidFill>
            <a:schemeClr val="bg1"/>
          </a:solidFill>
        </p:spPr>
        <p:txBody>
          <a:bodyPr wrap="square">
            <a:spAutoFit/>
          </a:bodyPr>
          <a:lstStyle/>
          <a:p>
            <a:r>
              <a:rPr lang="en-US" sz="2400">
                <a:solidFill>
                  <a:srgbClr val="2454C3"/>
                </a:solidFill>
                <a:hlinkClick r:id="rId7">
                  <a:extLst>
                    <a:ext uri="{A12FA001-AC4F-418D-AE19-62706E023703}">
                      <ahyp:hlinkClr xmlns:ahyp="http://schemas.microsoft.com/office/drawing/2018/hyperlinkcolor" val="tx"/>
                    </a:ext>
                  </a:extLst>
                </a:hlinkClick>
              </a:rPr>
              <a:t>aka.ms/rag/thumbs</a:t>
            </a:r>
            <a:endParaRPr lang="en-US" sz="2400">
              <a:solidFill>
                <a:srgbClr val="2454C3"/>
              </a:solidFill>
            </a:endParaRPr>
          </a:p>
        </p:txBody>
      </p:sp>
    </p:spTree>
    <p:extLst>
      <p:ext uri="{BB962C8B-B14F-4D97-AF65-F5344CB8AC3E}">
        <p14:creationId xmlns:p14="http://schemas.microsoft.com/office/powerpoint/2010/main" val="2017676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Overall application health</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838199" y="1690688"/>
            <a:ext cx="10054389" cy="587291"/>
          </a:xfrm>
        </p:spPr>
        <p:txBody>
          <a:bodyPr/>
          <a:lstStyle/>
          <a:p>
            <a:pPr marL="0" indent="0">
              <a:buNone/>
            </a:pPr>
            <a:r>
              <a:rPr lang="en-US"/>
              <a:t>Set up dashboards for server latency, errors, </a:t>
            </a:r>
            <a:r>
              <a:rPr lang="en-US" err="1"/>
              <a:t>OpenAI</a:t>
            </a:r>
            <a:r>
              <a:rPr lang="en-US"/>
              <a:t> errors</a:t>
            </a:r>
          </a:p>
        </p:txBody>
      </p:sp>
      <p:sp>
        <p:nvSpPr>
          <p:cNvPr id="5" name="TextBox 4">
            <a:extLst>
              <a:ext uri="{FF2B5EF4-FFF2-40B4-BE49-F238E27FC236}">
                <a16:creationId xmlns:a16="http://schemas.microsoft.com/office/drawing/2014/main" id="{6A695491-0887-EF6A-B46A-715A2D875647}"/>
              </a:ext>
            </a:extLst>
          </p:cNvPr>
          <p:cNvSpPr txBox="1"/>
          <p:nvPr/>
        </p:nvSpPr>
        <p:spPr>
          <a:xfrm>
            <a:off x="838200" y="5992297"/>
            <a:ext cx="10515599" cy="369332"/>
          </a:xfrm>
          <a:prstGeom prst="rect">
            <a:avLst/>
          </a:prstGeom>
          <a:noFill/>
        </p:spPr>
        <p:txBody>
          <a:bodyPr wrap="square">
            <a:spAutoFit/>
          </a:bodyPr>
          <a:lstStyle/>
          <a:p>
            <a:r>
              <a:rPr lang="en-US">
                <a:solidFill>
                  <a:srgbClr val="2454C3"/>
                </a:solidFill>
                <a:hlinkClick r:id="rId4">
                  <a:extLst>
                    <a:ext uri="{A12FA001-AC4F-418D-AE19-62706E023703}">
                      <ahyp:hlinkClr xmlns:ahyp="http://schemas.microsoft.com/office/drawing/2018/hyperlinkcolor" val="tx"/>
                    </a:ext>
                  </a:extLst>
                </a:hlinkClick>
              </a:rPr>
              <a:t>https://learn.microsoft.com/azure/ai-services/openai/how-to/monitoring</a:t>
            </a:r>
            <a:endParaRPr lang="en-US">
              <a:solidFill>
                <a:srgbClr val="2454C3"/>
              </a:solidFill>
            </a:endParaRPr>
          </a:p>
        </p:txBody>
      </p:sp>
      <p:pic>
        <p:nvPicPr>
          <p:cNvPr id="7" name="Picture 6" descr="A screenshot of a computer&#10;&#10;Description automatically generated">
            <a:extLst>
              <a:ext uri="{FF2B5EF4-FFF2-40B4-BE49-F238E27FC236}">
                <a16:creationId xmlns:a16="http://schemas.microsoft.com/office/drawing/2014/main" id="{8E323B46-77C4-F823-709C-5E02D2CD82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469" y="2426599"/>
            <a:ext cx="5315952" cy="3341290"/>
          </a:xfrm>
          <a:prstGeom prst="rect">
            <a:avLst/>
          </a:prstGeom>
        </p:spPr>
      </p:pic>
      <p:sp>
        <p:nvSpPr>
          <p:cNvPr id="8" name="TextBox 7">
            <a:extLst>
              <a:ext uri="{FF2B5EF4-FFF2-40B4-BE49-F238E27FC236}">
                <a16:creationId xmlns:a16="http://schemas.microsoft.com/office/drawing/2014/main" id="{2E5F6EEA-E6BC-770F-AADB-51A89B2065F6}"/>
              </a:ext>
            </a:extLst>
          </p:cNvPr>
          <p:cNvSpPr txBox="1"/>
          <p:nvPr/>
        </p:nvSpPr>
        <p:spPr>
          <a:xfrm>
            <a:off x="8166435" y="5899964"/>
            <a:ext cx="3367839" cy="461665"/>
          </a:xfrm>
          <a:prstGeom prst="rect">
            <a:avLst/>
          </a:prstGeom>
          <a:solidFill>
            <a:schemeClr val="bg1"/>
          </a:solidFill>
        </p:spPr>
        <p:txBody>
          <a:bodyPr wrap="square">
            <a:spAutoFit/>
          </a:bodyPr>
          <a:lstStyle/>
          <a:p>
            <a:r>
              <a:rPr lang="en-US" sz="2400">
                <a:solidFill>
                  <a:srgbClr val="2454C3"/>
                </a:solidFill>
                <a:hlinkClick r:id="rId6">
                  <a:extLst>
                    <a:ext uri="{A12FA001-AC4F-418D-AE19-62706E023703}">
                      <ahyp:hlinkClr xmlns:ahyp="http://schemas.microsoft.com/office/drawing/2018/hyperlinkcolor" val="tx"/>
                    </a:ext>
                  </a:extLst>
                </a:hlinkClick>
              </a:rPr>
              <a:t>aka.ms/openai/monitor</a:t>
            </a:r>
            <a:endParaRPr lang="en-US" sz="2400">
              <a:solidFill>
                <a:srgbClr val="2454C3"/>
              </a:solidFill>
            </a:endParaRPr>
          </a:p>
        </p:txBody>
      </p:sp>
    </p:spTree>
    <p:extLst>
      <p:ext uri="{BB962C8B-B14F-4D97-AF65-F5344CB8AC3E}">
        <p14:creationId xmlns:p14="http://schemas.microsoft.com/office/powerpoint/2010/main" val="1331498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Content safety errors</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838199" y="1690688"/>
            <a:ext cx="10760243" cy="595312"/>
          </a:xfrm>
        </p:spPr>
        <p:txBody>
          <a:bodyPr/>
          <a:lstStyle/>
          <a:p>
            <a:pPr marL="0" indent="0">
              <a:buNone/>
            </a:pPr>
            <a:r>
              <a:rPr lang="en-US"/>
              <a:t>Azure </a:t>
            </a:r>
            <a:r>
              <a:rPr lang="en-US" err="1"/>
              <a:t>OpenAI</a:t>
            </a:r>
            <a:r>
              <a:rPr lang="en-US"/>
              <a:t> raises a special 400 error for content safety violations.</a:t>
            </a:r>
          </a:p>
        </p:txBody>
      </p:sp>
      <p:pic>
        <p:nvPicPr>
          <p:cNvPr id="6" name="Picture 5" descr="A screenshot of a computer&#10;&#10;Description automatically generated">
            <a:extLst>
              <a:ext uri="{FF2B5EF4-FFF2-40B4-BE49-F238E27FC236}">
                <a16:creationId xmlns:a16="http://schemas.microsoft.com/office/drawing/2014/main" id="{646B14ED-9284-D7B5-F06B-365D4A6FD998}"/>
              </a:ext>
            </a:extLst>
          </p:cNvPr>
          <p:cNvPicPr>
            <a:picLocks noChangeAspect="1"/>
          </p:cNvPicPr>
          <p:nvPr/>
        </p:nvPicPr>
        <p:blipFill rotWithShape="1">
          <a:blip r:embed="rId4">
            <a:extLst>
              <a:ext uri="{28A0092B-C50C-407E-A947-70E740481C1C}">
                <a14:useLocalDpi xmlns:a14="http://schemas.microsoft.com/office/drawing/2010/main" val="0"/>
              </a:ext>
            </a:extLst>
          </a:blip>
          <a:srcRect b="33407"/>
          <a:stretch/>
        </p:blipFill>
        <p:spPr>
          <a:xfrm>
            <a:off x="846220" y="2388350"/>
            <a:ext cx="8626910" cy="3755777"/>
          </a:xfrm>
          <a:prstGeom prst="rect">
            <a:avLst/>
          </a:prstGeom>
        </p:spPr>
      </p:pic>
    </p:spTree>
    <p:extLst>
      <p:ext uri="{BB962C8B-B14F-4D97-AF65-F5344CB8AC3E}">
        <p14:creationId xmlns:p14="http://schemas.microsoft.com/office/powerpoint/2010/main" val="19149173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a:extLst>
            <a:ext uri="{FF2B5EF4-FFF2-40B4-BE49-F238E27FC236}">
              <a16:creationId xmlns:a16="http://schemas.microsoft.com/office/drawing/2014/main" id="{2CC24285-666F-AFD6-0747-7FAB22125CEF}"/>
            </a:ext>
          </a:extLst>
        </p:cNvPr>
        <p:cNvGrpSpPr/>
        <p:nvPr/>
      </p:nvGrpSpPr>
      <p:grpSpPr>
        <a:xfrm>
          <a:off x="0" y="0"/>
          <a:ext cx="0" cy="0"/>
          <a:chOff x="0" y="0"/>
          <a:chExt cx="0" cy="0"/>
        </a:xfrm>
      </p:grpSpPr>
      <p:sp>
        <p:nvSpPr>
          <p:cNvPr id="10" name="Title 1">
            <a:extLst>
              <a:ext uri="{FF2B5EF4-FFF2-40B4-BE49-F238E27FC236}">
                <a16:creationId xmlns:a16="http://schemas.microsoft.com/office/drawing/2014/main" id="{C43A9041-C721-C19A-72A6-ED361C538A5E}"/>
              </a:ext>
            </a:extLst>
          </p:cNvPr>
          <p:cNvSpPr>
            <a:spLocks noGrp="1"/>
          </p:cNvSpPr>
          <p:nvPr>
            <p:ph type="title"/>
          </p:nvPr>
        </p:nvSpPr>
        <p:spPr>
          <a:xfrm>
            <a:off x="838200" y="365125"/>
            <a:ext cx="10515600" cy="1325563"/>
          </a:xfrm>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Next steps</a:t>
            </a:r>
            <a:endParaRPr lang="en-US">
              <a:latin typeface="Segoe UI Semibold" panose="020B0702040204020203" pitchFamily="34" charset="0"/>
              <a:cs typeface="Segoe UI Semibold" panose="020B0702040204020203" pitchFamily="34" charset="0"/>
            </a:endParaRPr>
          </a:p>
        </p:txBody>
      </p:sp>
      <p:sp>
        <p:nvSpPr>
          <p:cNvPr id="11" name="Content Placeholder 2">
            <a:extLst>
              <a:ext uri="{FF2B5EF4-FFF2-40B4-BE49-F238E27FC236}">
                <a16:creationId xmlns:a16="http://schemas.microsoft.com/office/drawing/2014/main" id="{008A70E2-C8AB-877B-ACF9-DF980C892FC2}"/>
              </a:ext>
            </a:extLst>
          </p:cNvPr>
          <p:cNvSpPr>
            <a:spLocks noGrp="1"/>
          </p:cNvSpPr>
          <p:nvPr>
            <p:ph idx="1"/>
          </p:nvPr>
        </p:nvSpPr>
        <p:spPr>
          <a:xfrm>
            <a:off x="838199" y="1825624"/>
            <a:ext cx="10306052" cy="4765675"/>
          </a:xfrm>
        </p:spPr>
        <p:txBody>
          <a:bodyPr>
            <a:normAutofit fontScale="92500" lnSpcReduction="10000"/>
          </a:bodyPr>
          <a:lstStyle/>
          <a:p>
            <a:r>
              <a:rPr lang="en-US"/>
              <a:t>Register for the hackathon →</a:t>
            </a:r>
          </a:p>
          <a:p>
            <a:pPr marL="0" indent="0">
              <a:buNone/>
            </a:pPr>
            <a:endParaRPr lang="en-US"/>
          </a:p>
          <a:p>
            <a:r>
              <a:rPr lang="en-US"/>
              <a:t>Introduce yourself in our discussion forum</a:t>
            </a:r>
          </a:p>
          <a:p>
            <a:r>
              <a:rPr lang="en-US"/>
              <a:t>Deploy the repo with the sample data</a:t>
            </a:r>
          </a:p>
          <a:p>
            <a:pPr lvl="1"/>
            <a:r>
              <a:rPr lang="en-US"/>
              <a:t>See steps on low cost deployment →</a:t>
            </a:r>
          </a:p>
          <a:p>
            <a:endParaRPr lang="en-US"/>
          </a:p>
          <a:p>
            <a:r>
              <a:rPr lang="en-US"/>
              <a:t>Hack, hack, hack, hack! 🧑🏿‍💻 👩🏻‍💻 👩🏼‍💻</a:t>
            </a:r>
          </a:p>
          <a:p>
            <a:r>
              <a:rPr lang="en-US"/>
              <a:t>Post in forum if you have any questions.  🙋🏼 🙋🏾‍♀️ 🙋🏻 </a:t>
            </a:r>
          </a:p>
          <a:p>
            <a:r>
              <a:rPr lang="en-US"/>
              <a:t>Submit your project before February 12</a:t>
            </a:r>
            <a:r>
              <a:rPr lang="en-US" baseline="30000"/>
              <a:t>th</a:t>
            </a:r>
            <a:r>
              <a:rPr lang="en-US"/>
              <a:t> to win prizes! 💸💰💵</a:t>
            </a:r>
          </a:p>
          <a:p>
            <a:pPr marL="0" indent="0">
              <a:buNone/>
            </a:pPr>
            <a:endParaRPr lang="en-US"/>
          </a:p>
          <a:p>
            <a:r>
              <a:rPr lang="en-US"/>
              <a:t>Join tomorrow’s session: “</a:t>
            </a:r>
            <a:r>
              <a:rPr lang="en-US" err="1"/>
              <a:t>ChatCompletion</a:t>
            </a:r>
            <a:r>
              <a:rPr lang="en-US"/>
              <a:t> API Tools &amp; Functions”</a:t>
            </a:r>
          </a:p>
        </p:txBody>
      </p:sp>
      <p:sp>
        <p:nvSpPr>
          <p:cNvPr id="12" name="TextBox 11">
            <a:extLst>
              <a:ext uri="{FF2B5EF4-FFF2-40B4-BE49-F238E27FC236}">
                <a16:creationId xmlns:a16="http://schemas.microsoft.com/office/drawing/2014/main" id="{2C288028-9257-46A7-9406-F26128A6074B}"/>
              </a:ext>
            </a:extLst>
          </p:cNvPr>
          <p:cNvSpPr txBox="1"/>
          <p:nvPr/>
        </p:nvSpPr>
        <p:spPr>
          <a:xfrm>
            <a:off x="5934075" y="1825624"/>
            <a:ext cx="5210176" cy="553998"/>
          </a:xfrm>
          <a:prstGeom prst="rect">
            <a:avLst/>
          </a:prstGeom>
          <a:solidFill>
            <a:schemeClr val="bg1"/>
          </a:solidFill>
        </p:spPr>
        <p:txBody>
          <a:bodyPr wrap="square">
            <a:spAutoFit/>
          </a:bodyPr>
          <a:lstStyle/>
          <a:p>
            <a:r>
              <a:rPr lang="en-US" sz="3000">
                <a:solidFill>
                  <a:srgbClr val="2454C3"/>
                </a:solidFill>
                <a:hlinkClick r:id="rId3">
                  <a:extLst>
                    <a:ext uri="{A12FA001-AC4F-418D-AE19-62706E023703}">
                      <ahyp:hlinkClr xmlns:ahyp="http://schemas.microsoft.com/office/drawing/2018/hyperlinkcolor" val="tx"/>
                    </a:ext>
                  </a:extLst>
                </a:hlinkClick>
              </a:rPr>
              <a:t>aka.ms/hacktogether/chatapp</a:t>
            </a:r>
            <a:endParaRPr lang="en-US" sz="3000">
              <a:solidFill>
                <a:srgbClr val="2454C3"/>
              </a:solidFill>
            </a:endParaRPr>
          </a:p>
        </p:txBody>
      </p:sp>
      <p:sp>
        <p:nvSpPr>
          <p:cNvPr id="13" name="TextBox 12">
            <a:extLst>
              <a:ext uri="{FF2B5EF4-FFF2-40B4-BE49-F238E27FC236}">
                <a16:creationId xmlns:a16="http://schemas.microsoft.com/office/drawing/2014/main" id="{5E83FC9A-9DE6-32A5-1288-2EC8211239CE}"/>
              </a:ext>
            </a:extLst>
          </p:cNvPr>
          <p:cNvSpPr txBox="1"/>
          <p:nvPr/>
        </p:nvSpPr>
        <p:spPr>
          <a:xfrm>
            <a:off x="7432007" y="3242528"/>
            <a:ext cx="3648075" cy="553998"/>
          </a:xfrm>
          <a:prstGeom prst="rect">
            <a:avLst/>
          </a:prstGeom>
          <a:solidFill>
            <a:schemeClr val="bg1"/>
          </a:solidFill>
        </p:spPr>
        <p:txBody>
          <a:bodyPr wrap="square">
            <a:spAutoFit/>
          </a:bodyPr>
          <a:lstStyle/>
          <a:p>
            <a:r>
              <a:rPr lang="en-US" sz="3000">
                <a:solidFill>
                  <a:srgbClr val="2454C3"/>
                </a:solidFill>
                <a:hlinkClick r:id="rId3">
                  <a:extLst>
                    <a:ext uri="{A12FA001-AC4F-418D-AE19-62706E023703}">
                      <ahyp:hlinkClr xmlns:ahyp="http://schemas.microsoft.com/office/drawing/2018/hyperlinkcolor" val="tx"/>
                    </a:ext>
                  </a:extLst>
                </a:hlinkClick>
              </a:rPr>
              <a:t>aka.ms/ragchat/free</a:t>
            </a:r>
            <a:endParaRPr lang="en-US" sz="3000">
              <a:solidFill>
                <a:srgbClr val="2454C3"/>
              </a:solidFill>
            </a:endParaRPr>
          </a:p>
        </p:txBody>
      </p:sp>
    </p:spTree>
    <p:extLst>
      <p:ext uri="{BB962C8B-B14F-4D97-AF65-F5344CB8AC3E}">
        <p14:creationId xmlns:p14="http://schemas.microsoft.com/office/powerpoint/2010/main" val="3024848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LLM Ops for RAG Chat Apps</a:t>
            </a:r>
          </a:p>
        </p:txBody>
      </p:sp>
      <p:grpSp>
        <p:nvGrpSpPr>
          <p:cNvPr id="25" name="Group 24">
            <a:extLst>
              <a:ext uri="{FF2B5EF4-FFF2-40B4-BE49-F238E27FC236}">
                <a16:creationId xmlns:a16="http://schemas.microsoft.com/office/drawing/2014/main" id="{770610F7-A311-8A1A-7F63-CD753C24C58E}"/>
              </a:ext>
              <a:ext uri="{C183D7F6-B498-43B3-948B-1728B52AA6E4}">
                <adec:decorative xmlns:adec="http://schemas.microsoft.com/office/drawing/2017/decorative" val="1"/>
              </a:ext>
            </a:extLst>
          </p:cNvPr>
          <p:cNvGrpSpPr/>
          <p:nvPr/>
        </p:nvGrpSpPr>
        <p:grpSpPr>
          <a:xfrm>
            <a:off x="745448" y="1808536"/>
            <a:ext cx="2449608" cy="4583765"/>
            <a:chOff x="588263" y="1544661"/>
            <a:chExt cx="3835456" cy="4583765"/>
          </a:xfrm>
          <a:solidFill>
            <a:schemeClr val="accent3">
              <a:lumMod val="40000"/>
              <a:lumOff val="60000"/>
            </a:schemeClr>
          </a:solidFill>
        </p:grpSpPr>
        <p:sp>
          <p:nvSpPr>
            <p:cNvPr id="26" name="Rectangle: Rounded Corners 4" descr="Dark: small container">
              <a:extLst>
                <a:ext uri="{FF2B5EF4-FFF2-40B4-BE49-F238E27FC236}">
                  <a16:creationId xmlns:a16="http://schemas.microsoft.com/office/drawing/2014/main" id="{62C1D394-9FFF-D7B2-50A0-1BF86B924884}"/>
                </a:ext>
              </a:extLst>
            </p:cNvPr>
            <p:cNvSpPr/>
            <p:nvPr/>
          </p:nvSpPr>
          <p:spPr bwMode="auto">
            <a:xfrm>
              <a:off x="588263" y="1544661"/>
              <a:ext cx="3835456" cy="4583765"/>
            </a:xfrm>
            <a:prstGeom prst="roundRect">
              <a:avLst>
                <a:gd name="adj" fmla="val 2114"/>
              </a:avLst>
            </a:prstGeom>
            <a:solidFill>
              <a:srgbClr val="8DC8E8"/>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Rectangle: Top Corners Rounded 14" descr="Dark - small container front layer">
              <a:extLst>
                <a:ext uri="{FF2B5EF4-FFF2-40B4-BE49-F238E27FC236}">
                  <a16:creationId xmlns:a16="http://schemas.microsoft.com/office/drawing/2014/main" id="{993118C4-6BC8-E17E-2CBE-D957A24A9EF7}"/>
                </a:ext>
              </a:extLst>
            </p:cNvPr>
            <p:cNvSpPr/>
            <p:nvPr/>
          </p:nvSpPr>
          <p:spPr bwMode="auto">
            <a:xfrm>
              <a:off x="588263" y="1924965"/>
              <a:ext cx="3835456" cy="4203460"/>
            </a:xfrm>
            <a:prstGeom prst="round2SameRect">
              <a:avLst>
                <a:gd name="adj1" fmla="val 0"/>
                <a:gd name="adj2" fmla="val 0"/>
              </a:avLst>
            </a:prstGeom>
            <a:solidFill>
              <a:schemeClr val="bg1">
                <a:lumMod val="25000"/>
                <a:lumOff val="75000"/>
              </a:schemeClr>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29" name="Rectangle: Rounded Corners 10">
            <a:extLst>
              <a:ext uri="{FF2B5EF4-FFF2-40B4-BE49-F238E27FC236}">
                <a16:creationId xmlns:a16="http://schemas.microsoft.com/office/drawing/2014/main" id="{6426EA21-FE11-F8B8-1F6E-6AD77F49491C}"/>
              </a:ext>
              <a:ext uri="{C183D7F6-B498-43B3-948B-1728B52AA6E4}">
                <adec:decorative xmlns:adec="http://schemas.microsoft.com/office/drawing/2017/decorative" val="1"/>
              </a:ext>
            </a:extLst>
          </p:cNvPr>
          <p:cNvSpPr/>
          <p:nvPr/>
        </p:nvSpPr>
        <p:spPr bwMode="auto">
          <a:xfrm>
            <a:off x="909548" y="2340829"/>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BF5BDA4-6BA6-B498-C559-7D2B87C678DA}"/>
              </a:ext>
            </a:extLst>
          </p:cNvPr>
          <p:cNvSpPr txBox="1"/>
          <p:nvPr/>
        </p:nvSpPr>
        <p:spPr>
          <a:xfrm>
            <a:off x="909548"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Identify business</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use case</a:t>
            </a:r>
          </a:p>
        </p:txBody>
      </p:sp>
      <p:grpSp>
        <p:nvGrpSpPr>
          <p:cNvPr id="31" name="Group 30">
            <a:extLst>
              <a:ext uri="{FF2B5EF4-FFF2-40B4-BE49-F238E27FC236}">
                <a16:creationId xmlns:a16="http://schemas.microsoft.com/office/drawing/2014/main" id="{EFD8C1FE-947F-4774-6141-95376E93DDEF}"/>
              </a:ext>
              <a:ext uri="{C183D7F6-B498-43B3-948B-1728B52AA6E4}">
                <adec:decorative xmlns:adec="http://schemas.microsoft.com/office/drawing/2017/decorative" val="1"/>
              </a:ext>
            </a:extLst>
          </p:cNvPr>
          <p:cNvGrpSpPr/>
          <p:nvPr/>
        </p:nvGrpSpPr>
        <p:grpSpPr>
          <a:xfrm>
            <a:off x="3694353" y="1832310"/>
            <a:ext cx="4891913" cy="4583765"/>
            <a:chOff x="588263" y="1544661"/>
            <a:chExt cx="3835456" cy="4583765"/>
          </a:xfrm>
          <a:solidFill>
            <a:schemeClr val="accent5">
              <a:lumMod val="60000"/>
              <a:lumOff val="40000"/>
            </a:schemeClr>
          </a:solidFill>
        </p:grpSpPr>
        <p:sp>
          <p:nvSpPr>
            <p:cNvPr id="32" name="Rectangle: Rounded Corners 22" descr="Dark: small container">
              <a:extLst>
                <a:ext uri="{FF2B5EF4-FFF2-40B4-BE49-F238E27FC236}">
                  <a16:creationId xmlns:a16="http://schemas.microsoft.com/office/drawing/2014/main" id="{24BCE532-0B09-E309-9774-071B5D4CCC2B}"/>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Rounded Rectangle 4" descr="Dark Pattern: Sprinkles">
              <a:extLst>
                <a:ext uri="{FF2B5EF4-FFF2-40B4-BE49-F238E27FC236}">
                  <a16:creationId xmlns:a16="http://schemas.microsoft.com/office/drawing/2014/main" id="{BCF85F57-6A3A-CC50-9EC7-2D48029BD4B9}"/>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Top Corners Rounded 14" descr="Dark - small container front layer">
              <a:extLst>
                <a:ext uri="{FF2B5EF4-FFF2-40B4-BE49-F238E27FC236}">
                  <a16:creationId xmlns:a16="http://schemas.microsoft.com/office/drawing/2014/main" id="{2C25DA4F-9528-C6B3-91EB-5A3D4EF80388}"/>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35" name="Straight Arrow Connector 34">
            <a:extLst>
              <a:ext uri="{FF2B5EF4-FFF2-40B4-BE49-F238E27FC236}">
                <a16:creationId xmlns:a16="http://schemas.microsoft.com/office/drawing/2014/main" id="{044FDB9B-9481-1D68-03EF-8C1A5339F65E}"/>
              </a:ext>
              <a:ext uri="{C183D7F6-B498-43B3-948B-1728B52AA6E4}">
                <adec:decorative xmlns:adec="http://schemas.microsoft.com/office/drawing/2017/decorative" val="1"/>
              </a:ext>
            </a:extLst>
          </p:cNvPr>
          <p:cNvCxnSpPr>
            <a:cxnSpLocks/>
          </p:cNvCxnSpPr>
          <p:nvPr/>
        </p:nvCxnSpPr>
        <p:spPr>
          <a:xfrm>
            <a:off x="4868851" y="2886227"/>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1B1CB42-9EDB-F726-EC4A-C95CB3BD8F62}"/>
              </a:ext>
              <a:ext uri="{C183D7F6-B498-43B3-948B-1728B52AA6E4}">
                <adec:decorative xmlns:adec="http://schemas.microsoft.com/office/drawing/2017/decorative" val="1"/>
              </a:ext>
            </a:extLst>
          </p:cNvPr>
          <p:cNvCxnSpPr>
            <a:cxnSpLocks/>
          </p:cNvCxnSpPr>
          <p:nvPr/>
        </p:nvCxnSpPr>
        <p:spPr>
          <a:xfrm>
            <a:off x="4868851"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9106F2-42B3-A1DC-CAE9-80B2B39584D7}"/>
              </a:ext>
              <a:ext uri="{C183D7F6-B498-43B3-948B-1728B52AA6E4}">
                <adec:decorative xmlns:adec="http://schemas.microsoft.com/office/drawing/2017/decorative" val="1"/>
              </a:ext>
            </a:extLst>
          </p:cNvPr>
          <p:cNvCxnSpPr>
            <a:cxnSpLocks/>
          </p:cNvCxnSpPr>
          <p:nvPr/>
        </p:nvCxnSpPr>
        <p:spPr>
          <a:xfrm>
            <a:off x="4547348" y="4786192"/>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8" name="Rectangle: Rounded Corners 33">
            <a:extLst>
              <a:ext uri="{FF2B5EF4-FFF2-40B4-BE49-F238E27FC236}">
                <a16:creationId xmlns:a16="http://schemas.microsoft.com/office/drawing/2014/main" id="{5120DDD7-7EC4-8022-9827-1861BD37756D}"/>
              </a:ext>
              <a:ext uri="{C183D7F6-B498-43B3-948B-1728B52AA6E4}">
                <adec:decorative xmlns:adec="http://schemas.microsoft.com/office/drawing/2017/decorative" val="1"/>
              </a:ext>
            </a:extLst>
          </p:cNvPr>
          <p:cNvSpPr/>
          <p:nvPr/>
        </p:nvSpPr>
        <p:spPr bwMode="auto">
          <a:xfrm>
            <a:off x="3800295"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F03AD8B3-DEA7-DA08-9CC6-10E19D9D0C20}"/>
              </a:ext>
            </a:extLst>
          </p:cNvPr>
          <p:cNvSpPr txBox="1"/>
          <p:nvPr/>
        </p:nvSpPr>
        <p:spPr>
          <a:xfrm>
            <a:off x="3805463"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app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sample questions</a:t>
            </a:r>
          </a:p>
        </p:txBody>
      </p:sp>
      <p:sp>
        <p:nvSpPr>
          <p:cNvPr id="40" name="Rectangle: Rounded Corners 35">
            <a:extLst>
              <a:ext uri="{FF2B5EF4-FFF2-40B4-BE49-F238E27FC236}">
                <a16:creationId xmlns:a16="http://schemas.microsoft.com/office/drawing/2014/main" id="{FE0D0DD2-E02C-FF1E-A202-78C3FC30B386}"/>
              </a:ext>
              <a:ext uri="{C183D7F6-B498-43B3-948B-1728B52AA6E4}">
                <adec:decorative xmlns:adec="http://schemas.microsoft.com/office/drawing/2017/decorative" val="1"/>
              </a:ext>
            </a:extLst>
          </p:cNvPr>
          <p:cNvSpPr/>
          <p:nvPr/>
        </p:nvSpPr>
        <p:spPr bwMode="auto">
          <a:xfrm>
            <a:off x="3808147"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1" name="Freeform: Shape 1040">
            <a:extLst>
              <a:ext uri="{FF2B5EF4-FFF2-40B4-BE49-F238E27FC236}">
                <a16:creationId xmlns:a16="http://schemas.microsoft.com/office/drawing/2014/main" id="{4AD36113-F048-4927-518B-0D84AABA7C5B}"/>
              </a:ext>
              <a:ext uri="{C183D7F6-B498-43B3-948B-1728B52AA6E4}">
                <adec:decorative xmlns:adec="http://schemas.microsoft.com/office/drawing/2017/decorative" val="1"/>
              </a:ext>
            </a:extLst>
          </p:cNvPr>
          <p:cNvSpPr/>
          <p:nvPr/>
        </p:nvSpPr>
        <p:spPr bwMode="auto">
          <a:xfrm>
            <a:off x="3440609" y="4943840"/>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F18594F5-CB69-A292-B41B-33A8A2867A08}"/>
              </a:ext>
              <a:ext uri="{C183D7F6-B498-43B3-948B-1728B52AA6E4}">
                <adec:decorative xmlns:adec="http://schemas.microsoft.com/office/drawing/2017/decorative" val="1"/>
              </a:ext>
            </a:extLst>
          </p:cNvPr>
          <p:cNvCxnSpPr>
            <a:cxnSpLocks/>
          </p:cNvCxnSpPr>
          <p:nvPr/>
        </p:nvCxnSpPr>
        <p:spPr>
          <a:xfrm flipH="1">
            <a:off x="5076185" y="569628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E56AFAD-1F94-DB9D-9E12-8F0A592AB63D}"/>
              </a:ext>
            </a:extLst>
          </p:cNvPr>
          <p:cNvSpPr txBox="1"/>
          <p:nvPr/>
        </p:nvSpPr>
        <p:spPr>
          <a:xfrm>
            <a:off x="3808147" y="347669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Try different parameters</a:t>
            </a:r>
          </a:p>
        </p:txBody>
      </p:sp>
      <p:sp>
        <p:nvSpPr>
          <p:cNvPr id="44" name="Rectangle: Rounded Corners 26">
            <a:extLst>
              <a:ext uri="{FF2B5EF4-FFF2-40B4-BE49-F238E27FC236}">
                <a16:creationId xmlns:a16="http://schemas.microsoft.com/office/drawing/2014/main" id="{DE399839-6C67-8EF2-8A6B-C4963A8DB732}"/>
              </a:ext>
              <a:ext uri="{C183D7F6-B498-43B3-948B-1728B52AA6E4}">
                <adec:decorative xmlns:adec="http://schemas.microsoft.com/office/drawing/2017/decorative" val="1"/>
              </a:ext>
            </a:extLst>
          </p:cNvPr>
          <p:cNvSpPr/>
          <p:nvPr/>
        </p:nvSpPr>
        <p:spPr bwMode="auto">
          <a:xfrm>
            <a:off x="3849728" y="5276147"/>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51562DA0-A4C7-BDE9-1696-6ED56AC7C345}"/>
              </a:ext>
            </a:extLst>
          </p:cNvPr>
          <p:cNvSpPr txBox="1"/>
          <p:nvPr/>
        </p:nvSpPr>
        <p:spPr>
          <a:xfrm>
            <a:off x="3916542" y="5582061"/>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cxnSp>
        <p:nvCxnSpPr>
          <p:cNvPr id="46" name="Straight Arrow Connector 45">
            <a:extLst>
              <a:ext uri="{FF2B5EF4-FFF2-40B4-BE49-F238E27FC236}">
                <a16:creationId xmlns:a16="http://schemas.microsoft.com/office/drawing/2014/main" id="{1208F432-C065-C03D-7074-700A0E6FD0FE}"/>
              </a:ext>
              <a:ext uri="{C183D7F6-B498-43B3-948B-1728B52AA6E4}">
                <adec:decorative xmlns:adec="http://schemas.microsoft.com/office/drawing/2017/decorative" val="1"/>
              </a:ext>
            </a:extLst>
          </p:cNvPr>
          <p:cNvCxnSpPr>
            <a:cxnSpLocks/>
          </p:cNvCxnSpPr>
          <p:nvPr/>
        </p:nvCxnSpPr>
        <p:spPr>
          <a:xfrm>
            <a:off x="6953995" y="3858733"/>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7" name="Rectangle: Rounded Corners 47">
            <a:extLst>
              <a:ext uri="{FF2B5EF4-FFF2-40B4-BE49-F238E27FC236}">
                <a16:creationId xmlns:a16="http://schemas.microsoft.com/office/drawing/2014/main" id="{2BBE46BE-9A18-B9ED-049C-C2C758568382}"/>
              </a:ext>
              <a:ext uri="{C183D7F6-B498-43B3-948B-1728B52AA6E4}">
                <adec:decorative xmlns:adec="http://schemas.microsoft.com/office/drawing/2017/decorative" val="1"/>
              </a:ext>
            </a:extLst>
          </p:cNvPr>
          <p:cNvSpPr/>
          <p:nvPr/>
        </p:nvSpPr>
        <p:spPr bwMode="auto">
          <a:xfrm>
            <a:off x="6262714"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85E72D51-8079-B39D-7ED7-EF7A455050DE}"/>
              </a:ext>
            </a:extLst>
          </p:cNvPr>
          <p:cNvSpPr txBox="1"/>
          <p:nvPr/>
        </p:nvSpPr>
        <p:spPr>
          <a:xfrm>
            <a:off x="6262714"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49" name="Rectangle: Rounded Corners 51">
            <a:extLst>
              <a:ext uri="{FF2B5EF4-FFF2-40B4-BE49-F238E27FC236}">
                <a16:creationId xmlns:a16="http://schemas.microsoft.com/office/drawing/2014/main" id="{AE6EA42C-EAF5-13AC-CD7E-DC758F66E39B}"/>
              </a:ext>
              <a:ext uri="{C183D7F6-B498-43B3-948B-1728B52AA6E4}">
                <adec:decorative xmlns:adec="http://schemas.microsoft.com/office/drawing/2017/decorative" val="1"/>
              </a:ext>
            </a:extLst>
          </p:cNvPr>
          <p:cNvSpPr/>
          <p:nvPr/>
        </p:nvSpPr>
        <p:spPr bwMode="auto">
          <a:xfrm>
            <a:off x="6262714"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F1639B8-9B28-64ED-5556-33A333F4B276}"/>
              </a:ext>
            </a:extLst>
          </p:cNvPr>
          <p:cNvSpPr txBox="1"/>
          <p:nvPr/>
        </p:nvSpPr>
        <p:spPr>
          <a:xfrm>
            <a:off x="6262714" y="348631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answers</a:t>
            </a:r>
          </a:p>
        </p:txBody>
      </p:sp>
      <p:grpSp>
        <p:nvGrpSpPr>
          <p:cNvPr id="51" name="Group 50">
            <a:extLst>
              <a:ext uri="{FF2B5EF4-FFF2-40B4-BE49-F238E27FC236}">
                <a16:creationId xmlns:a16="http://schemas.microsoft.com/office/drawing/2014/main" id="{D220990D-11B9-DEFB-DA9D-068902297FC0}"/>
              </a:ext>
              <a:ext uri="{C183D7F6-B498-43B3-948B-1728B52AA6E4}">
                <adec:decorative xmlns:adec="http://schemas.microsoft.com/office/drawing/2017/decorative" val="1"/>
              </a:ext>
            </a:extLst>
          </p:cNvPr>
          <p:cNvGrpSpPr/>
          <p:nvPr/>
        </p:nvGrpSpPr>
        <p:grpSpPr>
          <a:xfrm>
            <a:off x="8997437" y="1808536"/>
            <a:ext cx="2451385" cy="4583765"/>
            <a:chOff x="588263" y="1544661"/>
            <a:chExt cx="3445470" cy="4583765"/>
          </a:xfrm>
          <a:solidFill>
            <a:schemeClr val="accent2">
              <a:lumMod val="60000"/>
              <a:lumOff val="40000"/>
            </a:schemeClr>
          </a:solidFill>
        </p:grpSpPr>
        <p:sp>
          <p:nvSpPr>
            <p:cNvPr id="52" name="Rectangle: Rounded Corners 1031" descr="Dark: small container">
              <a:extLst>
                <a:ext uri="{FF2B5EF4-FFF2-40B4-BE49-F238E27FC236}">
                  <a16:creationId xmlns:a16="http://schemas.microsoft.com/office/drawing/2014/main" id="{31360203-D5DE-6D70-7DC2-0936B1D1B22C}"/>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3" name="Rounded Rectangle 4" descr="Dark Pattern: Sprinkles">
              <a:extLst>
                <a:ext uri="{FF2B5EF4-FFF2-40B4-BE49-F238E27FC236}">
                  <a16:creationId xmlns:a16="http://schemas.microsoft.com/office/drawing/2014/main" id="{4780B251-9541-13AC-E38F-2590D25B42B5}"/>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Top Corners Rounded 14" descr="Dark - small container front layer">
              <a:extLst>
                <a:ext uri="{FF2B5EF4-FFF2-40B4-BE49-F238E27FC236}">
                  <a16:creationId xmlns:a16="http://schemas.microsoft.com/office/drawing/2014/main" id="{31EEE16B-A58C-DCA1-FF0E-81DA57575F0D}"/>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55" name="Straight Connector 54">
            <a:extLst>
              <a:ext uri="{FF2B5EF4-FFF2-40B4-BE49-F238E27FC236}">
                <a16:creationId xmlns:a16="http://schemas.microsoft.com/office/drawing/2014/main" id="{8C1E5B79-BCF0-C88F-FFE9-597850F56D58}"/>
              </a:ext>
              <a:ext uri="{C183D7F6-B498-43B3-948B-1728B52AA6E4}">
                <adec:decorative xmlns:adec="http://schemas.microsoft.com/office/drawing/2017/decorative" val="1"/>
              </a:ext>
            </a:extLst>
          </p:cNvPr>
          <p:cNvCxnSpPr>
            <a:cxnSpLocks/>
          </p:cNvCxnSpPr>
          <p:nvPr/>
        </p:nvCxnSpPr>
        <p:spPr>
          <a:xfrm flipH="1">
            <a:off x="7594317" y="569653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1058">
            <a:extLst>
              <a:ext uri="{FF2B5EF4-FFF2-40B4-BE49-F238E27FC236}">
                <a16:creationId xmlns:a16="http://schemas.microsoft.com/office/drawing/2014/main" id="{CBDF234A-D790-67E4-DD8A-549B0F707746}"/>
              </a:ext>
              <a:ext uri="{C183D7F6-B498-43B3-948B-1728B52AA6E4}">
                <adec:decorative xmlns:adec="http://schemas.microsoft.com/office/drawing/2017/decorative" val="1"/>
              </a:ext>
            </a:extLst>
          </p:cNvPr>
          <p:cNvSpPr/>
          <p:nvPr/>
        </p:nvSpPr>
        <p:spPr bwMode="auto">
          <a:xfrm>
            <a:off x="6256375" y="5274898"/>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7" name="TextBox 56">
            <a:extLst>
              <a:ext uri="{FF2B5EF4-FFF2-40B4-BE49-F238E27FC236}">
                <a16:creationId xmlns:a16="http://schemas.microsoft.com/office/drawing/2014/main" id="{1E4F59B0-FC8B-1F55-B6D8-CA89D801B705}"/>
              </a:ext>
            </a:extLst>
          </p:cNvPr>
          <p:cNvSpPr txBox="1"/>
          <p:nvPr/>
        </p:nvSpPr>
        <p:spPr>
          <a:xfrm>
            <a:off x="6323189" y="5580812"/>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sp>
        <p:nvSpPr>
          <p:cNvPr id="58" name="Rectangle: Rounded Corners 1027">
            <a:extLst>
              <a:ext uri="{FF2B5EF4-FFF2-40B4-BE49-F238E27FC236}">
                <a16:creationId xmlns:a16="http://schemas.microsoft.com/office/drawing/2014/main" id="{E6385F82-56A4-A09C-9C25-CEF2CC6FB797}"/>
              </a:ext>
              <a:ext uri="{C183D7F6-B498-43B3-948B-1728B52AA6E4}">
                <adec:decorative xmlns:adec="http://schemas.microsoft.com/office/drawing/2017/decorative" val="1"/>
              </a:ext>
            </a:extLst>
          </p:cNvPr>
          <p:cNvSpPr/>
          <p:nvPr/>
        </p:nvSpPr>
        <p:spPr bwMode="auto">
          <a:xfrm>
            <a:off x="9162425" y="2340829"/>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9BE2F58-F155-15E4-B46B-3922327FFF14}"/>
              </a:ext>
            </a:extLst>
          </p:cNvPr>
          <p:cNvSpPr txBox="1"/>
          <p:nvPr/>
        </p:nvSpPr>
        <p:spPr>
          <a:xfrm>
            <a:off x="9162425" y="250683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Deploy app to users</a:t>
            </a:r>
          </a:p>
        </p:txBody>
      </p:sp>
      <p:sp>
        <p:nvSpPr>
          <p:cNvPr id="60" name="Freeform: Shape 1039">
            <a:extLst>
              <a:ext uri="{FF2B5EF4-FFF2-40B4-BE49-F238E27FC236}">
                <a16:creationId xmlns:a16="http://schemas.microsoft.com/office/drawing/2014/main" id="{0A11FD93-1942-8D95-EF62-51459201B394}"/>
              </a:ext>
              <a:ext uri="{C183D7F6-B498-43B3-948B-1728B52AA6E4}">
                <adec:decorative xmlns:adec="http://schemas.microsoft.com/office/drawing/2017/decorative" val="1"/>
              </a:ext>
            </a:extLst>
          </p:cNvPr>
          <p:cNvSpPr/>
          <p:nvPr/>
        </p:nvSpPr>
        <p:spPr bwMode="auto">
          <a:xfrm>
            <a:off x="2766611" y="2594410"/>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1" name="Straight Arrow Connector 60">
            <a:extLst>
              <a:ext uri="{FF2B5EF4-FFF2-40B4-BE49-F238E27FC236}">
                <a16:creationId xmlns:a16="http://schemas.microsoft.com/office/drawing/2014/main" id="{DA5CE2B6-974B-7BAF-C882-747681F3439E}"/>
              </a:ext>
              <a:ext uri="{C183D7F6-B498-43B3-948B-1728B52AA6E4}">
                <adec:decorative xmlns:adec="http://schemas.microsoft.com/office/drawing/2017/decorative" val="1"/>
              </a:ext>
            </a:extLst>
          </p:cNvPr>
          <p:cNvCxnSpPr>
            <a:cxnSpLocks/>
          </p:cNvCxnSpPr>
          <p:nvPr/>
        </p:nvCxnSpPr>
        <p:spPr>
          <a:xfrm flipH="1">
            <a:off x="3661693" y="6658800"/>
            <a:ext cx="26748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38A979A-90B6-68A5-9C15-2B27A371246A}"/>
              </a:ext>
              <a:ext uri="{C183D7F6-B498-43B3-948B-1728B52AA6E4}">
                <adec:decorative xmlns:adec="http://schemas.microsoft.com/office/drawing/2017/decorative" val="1"/>
              </a:ext>
            </a:extLst>
          </p:cNvPr>
          <p:cNvSpPr txBox="1"/>
          <p:nvPr/>
        </p:nvSpPr>
        <p:spPr>
          <a:xfrm>
            <a:off x="3889970" y="6542723"/>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3" name="Freeform: Shape 1044">
            <a:extLst>
              <a:ext uri="{FF2B5EF4-FFF2-40B4-BE49-F238E27FC236}">
                <a16:creationId xmlns:a16="http://schemas.microsoft.com/office/drawing/2014/main" id="{3758D22E-8863-721D-1F1C-71B6613D8D9F}"/>
              </a:ext>
              <a:ext uri="{C183D7F6-B498-43B3-948B-1728B52AA6E4}">
                <adec:decorative xmlns:adec="http://schemas.microsoft.com/office/drawing/2017/decorative" val="1"/>
              </a:ext>
            </a:extLst>
          </p:cNvPr>
          <p:cNvSpPr/>
          <p:nvPr/>
        </p:nvSpPr>
        <p:spPr bwMode="auto">
          <a:xfrm>
            <a:off x="5753715" y="2594409"/>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4" name="Straight Arrow Connector 63">
            <a:extLst>
              <a:ext uri="{FF2B5EF4-FFF2-40B4-BE49-F238E27FC236}">
                <a16:creationId xmlns:a16="http://schemas.microsoft.com/office/drawing/2014/main" id="{69D0E0F7-D5EC-9F82-D4ED-B41AB9D60A05}"/>
              </a:ext>
              <a:ext uri="{C183D7F6-B498-43B3-948B-1728B52AA6E4}">
                <adec:decorative xmlns:adec="http://schemas.microsoft.com/office/drawing/2017/decorative" val="1"/>
              </a:ext>
            </a:extLst>
          </p:cNvPr>
          <p:cNvCxnSpPr>
            <a:cxnSpLocks/>
          </p:cNvCxnSpPr>
          <p:nvPr/>
        </p:nvCxnSpPr>
        <p:spPr>
          <a:xfrm flipH="1">
            <a:off x="4801607" y="6646715"/>
            <a:ext cx="2136937" cy="1085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9B40762-7242-57F2-EC41-028C08E4D451}"/>
              </a:ext>
              <a:ext uri="{C183D7F6-B498-43B3-948B-1728B52AA6E4}">
                <adec:decorative xmlns:adec="http://schemas.microsoft.com/office/drawing/2017/decorative" val="1"/>
              </a:ext>
            </a:extLst>
          </p:cNvPr>
          <p:cNvSpPr txBox="1"/>
          <p:nvPr/>
        </p:nvSpPr>
        <p:spPr>
          <a:xfrm>
            <a:off x="6490109" y="6542723"/>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6" name="TextBox 65">
            <a:extLst>
              <a:ext uri="{FF2B5EF4-FFF2-40B4-BE49-F238E27FC236}">
                <a16:creationId xmlns:a16="http://schemas.microsoft.com/office/drawing/2014/main" id="{9259FC5B-668C-6F4B-D559-2238EA2FE491}"/>
              </a:ext>
              <a:ext uri="{C183D7F6-B498-43B3-948B-1728B52AA6E4}">
                <adec:decorative xmlns:adec="http://schemas.microsoft.com/office/drawing/2017/decorative" val="1"/>
              </a:ext>
            </a:extLst>
          </p:cNvPr>
          <p:cNvSpPr txBox="1"/>
          <p:nvPr/>
        </p:nvSpPr>
        <p:spPr>
          <a:xfrm>
            <a:off x="5421437" y="556780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7" name="Freeform: Shape 1060">
            <a:extLst>
              <a:ext uri="{FF2B5EF4-FFF2-40B4-BE49-F238E27FC236}">
                <a16:creationId xmlns:a16="http://schemas.microsoft.com/office/drawing/2014/main" id="{79047F47-FFDE-4313-DFC4-35A4845C2EA4}"/>
              </a:ext>
              <a:ext uri="{C183D7F6-B498-43B3-948B-1728B52AA6E4}">
                <adec:decorative xmlns:adec="http://schemas.microsoft.com/office/drawing/2017/decorative" val="1"/>
              </a:ext>
            </a:extLst>
          </p:cNvPr>
          <p:cNvSpPr/>
          <p:nvPr/>
        </p:nvSpPr>
        <p:spPr bwMode="auto">
          <a:xfrm>
            <a:off x="8154275" y="2636965"/>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C5DA91A8-03A6-0F48-C3B6-D1037142C2C6}"/>
              </a:ext>
              <a:ext uri="{C183D7F6-B498-43B3-948B-1728B52AA6E4}">
                <adec:decorative xmlns:adec="http://schemas.microsoft.com/office/drawing/2017/decorative" val="1"/>
              </a:ext>
            </a:extLst>
          </p:cNvPr>
          <p:cNvSpPr txBox="1"/>
          <p:nvPr/>
        </p:nvSpPr>
        <p:spPr>
          <a:xfrm>
            <a:off x="8017787" y="556805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9" name="Rectangle: Rounded Corners 37">
            <a:extLst>
              <a:ext uri="{FF2B5EF4-FFF2-40B4-BE49-F238E27FC236}">
                <a16:creationId xmlns:a16="http://schemas.microsoft.com/office/drawing/2014/main" id="{E7ED8860-2101-8B12-61B7-FE36D5D1310F}"/>
              </a:ext>
              <a:ext uri="{C183D7F6-B498-43B3-948B-1728B52AA6E4}">
                <adec:decorative xmlns:adec="http://schemas.microsoft.com/office/drawing/2017/decorative" val="1"/>
              </a:ext>
            </a:extLst>
          </p:cNvPr>
          <p:cNvSpPr/>
          <p:nvPr/>
        </p:nvSpPr>
        <p:spPr bwMode="auto">
          <a:xfrm>
            <a:off x="3827313" y="4298106"/>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D9A65674-D7A2-0FA7-D27C-46E32A1AE2C2}"/>
              </a:ext>
            </a:extLst>
          </p:cNvPr>
          <p:cNvSpPr txBox="1"/>
          <p:nvPr/>
        </p:nvSpPr>
        <p:spPr>
          <a:xfrm>
            <a:off x="3849728" y="4464108"/>
            <a:ext cx="2071976"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Change defaults</a:t>
            </a:r>
          </a:p>
        </p:txBody>
      </p:sp>
      <p:sp>
        <p:nvSpPr>
          <p:cNvPr id="71" name="Rectangle: Rounded Corners 39">
            <a:extLst>
              <a:ext uri="{FF2B5EF4-FFF2-40B4-BE49-F238E27FC236}">
                <a16:creationId xmlns:a16="http://schemas.microsoft.com/office/drawing/2014/main" id="{C7388992-A347-4585-B6A7-C5D302D86485}"/>
              </a:ext>
              <a:ext uri="{C183D7F6-B498-43B3-948B-1728B52AA6E4}">
                <adec:decorative xmlns:adec="http://schemas.microsoft.com/office/drawing/2017/decorative" val="1"/>
              </a:ext>
            </a:extLst>
          </p:cNvPr>
          <p:cNvSpPr/>
          <p:nvPr/>
        </p:nvSpPr>
        <p:spPr bwMode="auto">
          <a:xfrm>
            <a:off x="9163944" y="4298106"/>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A98F0954-D9BE-484F-414B-9CB43FDDFA08}"/>
              </a:ext>
            </a:extLst>
          </p:cNvPr>
          <p:cNvSpPr txBox="1"/>
          <p:nvPr/>
        </p:nvSpPr>
        <p:spPr>
          <a:xfrm>
            <a:off x="9162425" y="4464108"/>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user feedback</a:t>
            </a:r>
          </a:p>
        </p:txBody>
      </p:sp>
      <p:sp>
        <p:nvSpPr>
          <p:cNvPr id="73" name="Rectangle: Rounded Corners 15">
            <a:extLst>
              <a:ext uri="{FF2B5EF4-FFF2-40B4-BE49-F238E27FC236}">
                <a16:creationId xmlns:a16="http://schemas.microsoft.com/office/drawing/2014/main" id="{A4E32DBE-30CA-2924-58B5-A104666A0D0E}"/>
              </a:ext>
              <a:ext uri="{C183D7F6-B498-43B3-948B-1728B52AA6E4}">
                <adec:decorative xmlns:adec="http://schemas.microsoft.com/office/drawing/2017/decorative" val="1"/>
              </a:ext>
            </a:extLst>
          </p:cNvPr>
          <p:cNvSpPr/>
          <p:nvPr/>
        </p:nvSpPr>
        <p:spPr bwMode="auto">
          <a:xfrm>
            <a:off x="911067" y="5374433"/>
            <a:ext cx="2118370" cy="790539"/>
          </a:xfrm>
          <a:prstGeom prst="roundRect">
            <a:avLst>
              <a:gd name="adj" fmla="val 1388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A3258E30-BFA0-DD5A-766D-029C1A50092F}"/>
              </a:ext>
            </a:extLst>
          </p:cNvPr>
          <p:cNvSpPr txBox="1"/>
          <p:nvPr/>
        </p:nvSpPr>
        <p:spPr>
          <a:xfrm>
            <a:off x="969664" y="5543589"/>
            <a:ext cx="199395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Improve the prompt and RAG flow</a:t>
            </a:r>
          </a:p>
        </p:txBody>
      </p:sp>
      <p:cxnSp>
        <p:nvCxnSpPr>
          <p:cNvPr id="75" name="Straight Arrow Connector 74">
            <a:extLst>
              <a:ext uri="{FF2B5EF4-FFF2-40B4-BE49-F238E27FC236}">
                <a16:creationId xmlns:a16="http://schemas.microsoft.com/office/drawing/2014/main" id="{3E9AF003-428E-50D3-1106-0489B49F45E2}"/>
              </a:ext>
              <a:ext uri="{C183D7F6-B498-43B3-948B-1728B52AA6E4}">
                <adec:decorative xmlns:adec="http://schemas.microsoft.com/office/drawing/2017/decorative" val="1"/>
              </a:ext>
            </a:extLst>
          </p:cNvPr>
          <p:cNvCxnSpPr>
            <a:cxnSpLocks/>
          </p:cNvCxnSpPr>
          <p:nvPr/>
        </p:nvCxnSpPr>
        <p:spPr>
          <a:xfrm>
            <a:off x="1970252" y="288308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4B6D78D-FDA8-98B1-D2C0-6DACC255E033}"/>
              </a:ext>
              <a:ext uri="{C183D7F6-B498-43B3-948B-1728B52AA6E4}">
                <adec:decorative xmlns:adec="http://schemas.microsoft.com/office/drawing/2017/decorative" val="1"/>
              </a:ext>
            </a:extLst>
          </p:cNvPr>
          <p:cNvCxnSpPr>
            <a:cxnSpLocks/>
          </p:cNvCxnSpPr>
          <p:nvPr/>
        </p:nvCxnSpPr>
        <p:spPr>
          <a:xfrm>
            <a:off x="1970252" y="3824401"/>
            <a:ext cx="0" cy="47370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7" name="Rectangle: Rounded Corners 11">
            <a:extLst>
              <a:ext uri="{FF2B5EF4-FFF2-40B4-BE49-F238E27FC236}">
                <a16:creationId xmlns:a16="http://schemas.microsoft.com/office/drawing/2014/main" id="{C3A23CA7-C005-D86F-1AE7-E5FCDE1F8F42}"/>
              </a:ext>
              <a:ext uri="{C183D7F6-B498-43B3-948B-1728B52AA6E4}">
                <adec:decorative xmlns:adec="http://schemas.microsoft.com/office/drawing/2017/decorative" val="1"/>
              </a:ext>
            </a:extLst>
          </p:cNvPr>
          <p:cNvSpPr/>
          <p:nvPr/>
        </p:nvSpPr>
        <p:spPr bwMode="auto">
          <a:xfrm>
            <a:off x="909548" y="3318872"/>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74C64CEE-18F8-90EB-4D2F-7913294E468C}"/>
              </a:ext>
            </a:extLst>
          </p:cNvPr>
          <p:cNvSpPr txBox="1"/>
          <p:nvPr/>
        </p:nvSpPr>
        <p:spPr>
          <a:xfrm>
            <a:off x="909548" y="348631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Connect to your data</a:t>
            </a:r>
          </a:p>
        </p:txBody>
      </p:sp>
      <p:cxnSp>
        <p:nvCxnSpPr>
          <p:cNvPr id="79" name="Straight Arrow Connector 78">
            <a:extLst>
              <a:ext uri="{FF2B5EF4-FFF2-40B4-BE49-F238E27FC236}">
                <a16:creationId xmlns:a16="http://schemas.microsoft.com/office/drawing/2014/main" id="{5637F4FF-CD6A-7937-D04D-C6B12E5373E1}"/>
              </a:ext>
              <a:ext uri="{C183D7F6-B498-43B3-948B-1728B52AA6E4}">
                <adec:decorative xmlns:adec="http://schemas.microsoft.com/office/drawing/2017/decorative" val="1"/>
              </a:ext>
            </a:extLst>
          </p:cNvPr>
          <p:cNvCxnSpPr>
            <a:cxnSpLocks/>
          </p:cNvCxnSpPr>
          <p:nvPr/>
        </p:nvCxnSpPr>
        <p:spPr>
          <a:xfrm>
            <a:off x="1970252" y="4853577"/>
            <a:ext cx="0" cy="520856"/>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0" name="Rectangle: Rounded Corners 13">
            <a:extLst>
              <a:ext uri="{FF2B5EF4-FFF2-40B4-BE49-F238E27FC236}">
                <a16:creationId xmlns:a16="http://schemas.microsoft.com/office/drawing/2014/main" id="{F1B302E0-71A7-2A02-6AEC-86ECDB64E974}"/>
              </a:ext>
              <a:ext uri="{C183D7F6-B498-43B3-948B-1728B52AA6E4}">
                <adec:decorative xmlns:adec="http://schemas.microsoft.com/office/drawing/2017/decorative" val="1"/>
              </a:ext>
            </a:extLst>
          </p:cNvPr>
          <p:cNvSpPr/>
          <p:nvPr/>
        </p:nvSpPr>
        <p:spPr bwMode="auto">
          <a:xfrm>
            <a:off x="911067" y="4298106"/>
            <a:ext cx="2118370" cy="645734"/>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DDF9BAB1-4167-C8CA-A294-58EB8726E303}"/>
              </a:ext>
            </a:extLst>
          </p:cNvPr>
          <p:cNvSpPr txBox="1"/>
          <p:nvPr/>
        </p:nvSpPr>
        <p:spPr>
          <a:xfrm>
            <a:off x="1166673" y="4400383"/>
            <a:ext cx="1607668" cy="441180"/>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Customize prompt for domain</a:t>
            </a:r>
          </a:p>
        </p:txBody>
      </p:sp>
      <p:cxnSp>
        <p:nvCxnSpPr>
          <p:cNvPr id="82" name="Straight Arrow Connector 81">
            <a:extLst>
              <a:ext uri="{FF2B5EF4-FFF2-40B4-BE49-F238E27FC236}">
                <a16:creationId xmlns:a16="http://schemas.microsoft.com/office/drawing/2014/main" id="{1229EC86-E025-54D3-5614-F73691E06E5D}"/>
              </a:ext>
              <a:ext uri="{C183D7F6-B498-43B3-948B-1728B52AA6E4}">
                <adec:decorative xmlns:adec="http://schemas.microsoft.com/office/drawing/2017/decorative" val="1"/>
              </a:ext>
            </a:extLst>
          </p:cNvPr>
          <p:cNvCxnSpPr>
            <a:cxnSpLocks/>
          </p:cNvCxnSpPr>
          <p:nvPr/>
        </p:nvCxnSpPr>
        <p:spPr>
          <a:xfrm>
            <a:off x="7323418" y="288308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54CB1AA-584B-D962-C9CB-F2939B7CC504}"/>
              </a:ext>
              <a:ext uri="{C183D7F6-B498-43B3-948B-1728B52AA6E4}">
                <adec:decorative xmlns:adec="http://schemas.microsoft.com/office/drawing/2017/decorative" val="1"/>
              </a:ext>
            </a:extLst>
          </p:cNvPr>
          <p:cNvCxnSpPr>
            <a:cxnSpLocks/>
          </p:cNvCxnSpPr>
          <p:nvPr/>
        </p:nvCxnSpPr>
        <p:spPr>
          <a:xfrm>
            <a:off x="10223129" y="2884033"/>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CCBFBB3-AFF1-0EFD-5BA3-C675AEE0DC42}"/>
              </a:ext>
              <a:ext uri="{C183D7F6-B498-43B3-948B-1728B52AA6E4}">
                <adec:decorative xmlns:adec="http://schemas.microsoft.com/office/drawing/2017/decorative" val="1"/>
              </a:ext>
            </a:extLst>
          </p:cNvPr>
          <p:cNvCxnSpPr>
            <a:cxnSpLocks/>
          </p:cNvCxnSpPr>
          <p:nvPr/>
        </p:nvCxnSpPr>
        <p:spPr>
          <a:xfrm>
            <a:off x="10223129"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5" name="Rectangle: Rounded Corners 1029">
            <a:extLst>
              <a:ext uri="{FF2B5EF4-FFF2-40B4-BE49-F238E27FC236}">
                <a16:creationId xmlns:a16="http://schemas.microsoft.com/office/drawing/2014/main" id="{C8192687-C713-40D1-A547-810E7390C4B9}"/>
              </a:ext>
              <a:ext uri="{C183D7F6-B498-43B3-948B-1728B52AA6E4}">
                <adec:decorative xmlns:adec="http://schemas.microsoft.com/office/drawing/2017/decorative" val="1"/>
              </a:ext>
            </a:extLst>
          </p:cNvPr>
          <p:cNvSpPr/>
          <p:nvPr/>
        </p:nvSpPr>
        <p:spPr bwMode="auto">
          <a:xfrm>
            <a:off x="9162425" y="3314116"/>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8643C3E7-84E4-F659-9595-932D95F680B1}"/>
              </a:ext>
            </a:extLst>
          </p:cNvPr>
          <p:cNvSpPr txBox="1"/>
          <p:nvPr/>
        </p:nvSpPr>
        <p:spPr>
          <a:xfrm>
            <a:off x="9162425" y="3372993"/>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Add monitoring</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and alerts</a:t>
            </a:r>
          </a:p>
        </p:txBody>
      </p:sp>
      <p:sp>
        <p:nvSpPr>
          <p:cNvPr id="88" name="Rounded Rectangle 18" descr="Announcing&#10;">
            <a:extLst>
              <a:ext uri="{FF2B5EF4-FFF2-40B4-BE49-F238E27FC236}">
                <a16:creationId xmlns:a16="http://schemas.microsoft.com/office/drawing/2014/main" id="{B198923B-1E06-5A4E-21B3-9EE8113A0834}"/>
              </a:ext>
            </a:extLst>
          </p:cNvPr>
          <p:cNvSpPr/>
          <p:nvPr/>
        </p:nvSpPr>
        <p:spPr bwMode="auto">
          <a:xfrm>
            <a:off x="610987" y="1519911"/>
            <a:ext cx="2717194" cy="437120"/>
          </a:xfrm>
          <a:prstGeom prst="roundRect">
            <a:avLst>
              <a:gd name="adj" fmla="val 50000"/>
            </a:avLst>
          </a:prstGeom>
          <a:gradFill flip="none" rotWithShape="1">
            <a:gsLst>
              <a:gs pos="100000">
                <a:srgbClr val="0078D4"/>
              </a:gs>
              <a:gs pos="6000">
                <a:srgbClr val="8DC8E8"/>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1. Ideating/exploring</a:t>
            </a:r>
          </a:p>
        </p:txBody>
      </p:sp>
      <p:sp>
        <p:nvSpPr>
          <p:cNvPr id="89" name="Rounded Rectangle 18" descr="Announcing&#10;">
            <a:extLst>
              <a:ext uri="{FF2B5EF4-FFF2-40B4-BE49-F238E27FC236}">
                <a16:creationId xmlns:a16="http://schemas.microsoft.com/office/drawing/2014/main" id="{79A11BF3-5909-B152-38A2-C9E5FCC6A354}"/>
              </a:ext>
            </a:extLst>
          </p:cNvPr>
          <p:cNvSpPr/>
          <p:nvPr/>
        </p:nvSpPr>
        <p:spPr bwMode="auto">
          <a:xfrm>
            <a:off x="3525128" y="1519911"/>
            <a:ext cx="5141744" cy="438245"/>
          </a:xfrm>
          <a:prstGeom prst="roundRect">
            <a:avLst>
              <a:gd name="adj" fmla="val 50000"/>
            </a:avLst>
          </a:prstGeom>
          <a:gradFill flip="none" rotWithShape="1">
            <a:gsLst>
              <a:gs pos="40000">
                <a:srgbClr val="D59ED7"/>
              </a:gs>
              <a:gs pos="100000">
                <a:srgbClr val="C03BC4"/>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2. Building/augmenting</a:t>
            </a:r>
          </a:p>
        </p:txBody>
      </p:sp>
      <p:sp>
        <p:nvSpPr>
          <p:cNvPr id="90" name="Rounded Rectangle 18" descr="Announcing&#10;">
            <a:extLst>
              <a:ext uri="{FF2B5EF4-FFF2-40B4-BE49-F238E27FC236}">
                <a16:creationId xmlns:a16="http://schemas.microsoft.com/office/drawing/2014/main" id="{1705A044-F868-CFC8-7CD3-D8C00A093BD7}"/>
              </a:ext>
            </a:extLst>
          </p:cNvPr>
          <p:cNvSpPr/>
          <p:nvPr/>
        </p:nvSpPr>
        <p:spPr bwMode="auto">
          <a:xfrm>
            <a:off x="8865245" y="1519912"/>
            <a:ext cx="2715768" cy="437120"/>
          </a:xfrm>
          <a:prstGeom prst="roundRect">
            <a:avLst>
              <a:gd name="adj" fmla="val 50000"/>
            </a:avLst>
          </a:prstGeom>
          <a:gradFill>
            <a:gsLst>
              <a:gs pos="40000">
                <a:srgbClr val="C5B4E3"/>
              </a:gs>
              <a:gs pos="100000">
                <a:srgbClr val="8661C5"/>
              </a:gs>
            </a:gsLst>
            <a:lin ang="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3. Operationalizing</a:t>
            </a:r>
          </a:p>
        </p:txBody>
      </p:sp>
      <p:cxnSp>
        <p:nvCxnSpPr>
          <p:cNvPr id="91" name="Straight Arrow Connector 90">
            <a:extLst>
              <a:ext uri="{FF2B5EF4-FFF2-40B4-BE49-F238E27FC236}">
                <a16:creationId xmlns:a16="http://schemas.microsoft.com/office/drawing/2014/main" id="{BC64BF3F-7F0F-1BFA-B137-3FF4AC0CD2AC}"/>
              </a:ext>
              <a:ext uri="{C183D7F6-B498-43B3-948B-1728B52AA6E4}">
                <adec:decorative xmlns:adec="http://schemas.microsoft.com/office/drawing/2017/decorative" val="1"/>
              </a:ext>
            </a:extLst>
          </p:cNvPr>
          <p:cNvCxnSpPr>
            <a:cxnSpLocks/>
          </p:cNvCxnSpPr>
          <p:nvPr/>
        </p:nvCxnSpPr>
        <p:spPr>
          <a:xfrm>
            <a:off x="6938544" y="6161599"/>
            <a:ext cx="0" cy="485116"/>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5026034-2619-1E47-66D3-56BB45AC1FD5}"/>
              </a:ext>
              <a:ext uri="{C183D7F6-B498-43B3-948B-1728B52AA6E4}">
                <adec:decorative xmlns:adec="http://schemas.microsoft.com/office/drawing/2017/decorative" val="1"/>
              </a:ext>
            </a:extLst>
          </p:cNvPr>
          <p:cNvCxnSpPr>
            <a:cxnSpLocks/>
            <a:endCxn id="41" idx="1"/>
          </p:cNvCxnSpPr>
          <p:nvPr/>
        </p:nvCxnSpPr>
        <p:spPr>
          <a:xfrm flipH="1">
            <a:off x="4537457" y="6658800"/>
            <a:ext cx="264150" cy="0"/>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356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38227E95-F45F-05B9-D0F7-9A135992B6CF}"/>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7E88627-3079-CD56-6939-EEF481AAE4ED}"/>
              </a:ext>
            </a:extLst>
          </p:cNvPr>
          <p:cNvSpPr txBox="1">
            <a:spLocks/>
          </p:cNvSpPr>
          <p:nvPr/>
        </p:nvSpPr>
        <p:spPr>
          <a:xfrm>
            <a:off x="686104" y="4140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RAG: </a:t>
            </a:r>
            <a:r>
              <a:rPr lang="en-US" u="sng">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R</a:t>
            </a:r>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etrieval </a:t>
            </a:r>
            <a:r>
              <a:rPr lang="en-US" b="1" u="sng">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a:t>
            </a:r>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ugmented </a:t>
            </a:r>
            <a:r>
              <a:rPr lang="en-US" b="1" u="sng">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G</a:t>
            </a:r>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eneration</a:t>
            </a:r>
            <a:endParaRPr lang="en-US">
              <a:latin typeface="Segoe UI Semibold" panose="020B0702040204020203" pitchFamily="34" charset="0"/>
              <a:cs typeface="Segoe UI Semibold" panose="020B0702040204020203" pitchFamily="34" charset="0"/>
            </a:endParaRPr>
          </a:p>
        </p:txBody>
      </p:sp>
      <p:sp>
        <p:nvSpPr>
          <p:cNvPr id="6" name="Text Placeholder 5">
            <a:extLst>
              <a:ext uri="{FF2B5EF4-FFF2-40B4-BE49-F238E27FC236}">
                <a16:creationId xmlns:a16="http://schemas.microsoft.com/office/drawing/2014/main" id="{38644642-B049-2B62-328A-6575EE3663DC}"/>
              </a:ext>
            </a:extLst>
          </p:cNvPr>
          <p:cNvSpPr txBox="1">
            <a:spLocks/>
          </p:cNvSpPr>
          <p:nvPr/>
        </p:nvSpPr>
        <p:spPr>
          <a:xfrm>
            <a:off x="2406466" y="5195901"/>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Document Search</a:t>
            </a:r>
            <a:endParaRPr lang="en-US" sz="5550">
              <a:cs typeface="Arial"/>
            </a:endParaRPr>
          </a:p>
        </p:txBody>
      </p:sp>
      <p:pic>
        <p:nvPicPr>
          <p:cNvPr id="13" name="Graphic 3">
            <a:extLst>
              <a:ext uri="{FF2B5EF4-FFF2-40B4-BE49-F238E27FC236}">
                <a16:creationId xmlns:a16="http://schemas.microsoft.com/office/drawing/2014/main" id="{5901D972-E55D-3F02-C9BA-2DB0FE3ECF5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0685" y="3689574"/>
            <a:ext cx="1168288" cy="1291166"/>
          </a:xfrm>
          <a:prstGeom prst="rect">
            <a:avLst/>
          </a:prstGeom>
        </p:spPr>
      </p:pic>
      <p:sp>
        <p:nvSpPr>
          <p:cNvPr id="14" name="Arrow: Right 8">
            <a:extLst>
              <a:ext uri="{FF2B5EF4-FFF2-40B4-BE49-F238E27FC236}">
                <a16:creationId xmlns:a16="http://schemas.microsoft.com/office/drawing/2014/main" id="{12B9CA2E-3D60-C9FD-A968-35E814408B99}"/>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7">
            <a:extLst>
              <a:ext uri="{FF2B5EF4-FFF2-40B4-BE49-F238E27FC236}">
                <a16:creationId xmlns:a16="http://schemas.microsoft.com/office/drawing/2014/main" id="{48BE4615-CBDD-90C1-0E6F-4FEF6211E63E}"/>
              </a:ext>
            </a:extLst>
          </p:cNvPr>
          <p:cNvSpPr txBox="1"/>
          <p:nvPr/>
        </p:nvSpPr>
        <p:spPr>
          <a:xfrm>
            <a:off x="4662630" y="4640825"/>
            <a:ext cx="2562549"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err="1">
                <a:solidFill>
                  <a:schemeClr val="tx1"/>
                </a:solidFill>
                <a:ea typeface="+mn-lt"/>
                <a:cs typeface="+mn-lt"/>
              </a:rPr>
              <a:t>PerksPlus.pdf#page</a:t>
            </a:r>
            <a:r>
              <a:rPr lang="en-US" sz="1200">
                <a:solidFill>
                  <a:schemeClr val="tx1"/>
                </a:solidFill>
                <a:ea typeface="+mn-lt"/>
                <a:cs typeface="+mn-lt"/>
              </a:rPr>
              <a:t>=2: Some of the lessons covered under </a:t>
            </a:r>
            <a:r>
              <a:rPr lang="en-US" sz="1200" err="1">
                <a:solidFill>
                  <a:schemeClr val="tx1"/>
                </a:solidFill>
                <a:ea typeface="+mn-lt"/>
                <a:cs typeface="+mn-lt"/>
              </a:rPr>
              <a:t>PerksPlus</a:t>
            </a:r>
            <a:r>
              <a:rPr lang="en-US" sz="1200">
                <a:solidFill>
                  <a:schemeClr val="tx1"/>
                </a:solidFill>
                <a:ea typeface="+mn-lt"/>
                <a:cs typeface="+mn-lt"/>
              </a:rPr>
              <a:t> include: · Skiing and snowboarding lessons · Scuba diving lessons · Surfing lessons · Horseback riding lessons These lessons provide employees with the opportunity to try new things, challenge themselves, and improve their physical skills.….</a:t>
            </a:r>
          </a:p>
        </p:txBody>
      </p:sp>
      <p:sp>
        <p:nvSpPr>
          <p:cNvPr id="16" name="Text Placeholder 5">
            <a:extLst>
              <a:ext uri="{FF2B5EF4-FFF2-40B4-BE49-F238E27FC236}">
                <a16:creationId xmlns:a16="http://schemas.microsoft.com/office/drawing/2014/main" id="{C502E956-4D9D-C2EF-86C7-6B630C390BB9}"/>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17" name="Graphic 2">
            <a:extLst>
              <a:ext uri="{FF2B5EF4-FFF2-40B4-BE49-F238E27FC236}">
                <a16:creationId xmlns:a16="http://schemas.microsoft.com/office/drawing/2014/main" id="{692CEB70-A8D7-9EE4-9620-2BE6FE8807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33033" y="3326932"/>
            <a:ext cx="1627908" cy="1721555"/>
          </a:xfrm>
          <a:prstGeom prst="rect">
            <a:avLst/>
          </a:prstGeom>
        </p:spPr>
      </p:pic>
      <p:sp>
        <p:nvSpPr>
          <p:cNvPr id="18" name="Arrow: Right 10">
            <a:extLst>
              <a:ext uri="{FF2B5EF4-FFF2-40B4-BE49-F238E27FC236}">
                <a16:creationId xmlns:a16="http://schemas.microsoft.com/office/drawing/2014/main" id="{CB564525-47BC-EFD9-A148-7BD21E88F410}"/>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1">
            <a:extLst>
              <a:ext uri="{FF2B5EF4-FFF2-40B4-BE49-F238E27FC236}">
                <a16:creationId xmlns:a16="http://schemas.microsoft.com/office/drawing/2014/main" id="{04AB19EF-8C3B-37C6-A006-D589329DC107}"/>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CE0ADE83-A121-73C8-18C4-BEA574586C13}"/>
              </a:ext>
            </a:extLst>
          </p:cNvPr>
          <p:cNvGrpSpPr/>
          <p:nvPr/>
        </p:nvGrpSpPr>
        <p:grpSpPr>
          <a:xfrm>
            <a:off x="8415343" y="1728219"/>
            <a:ext cx="3480724" cy="1290070"/>
            <a:chOff x="18815883" y="2962848"/>
            <a:chExt cx="5090699" cy="2466784"/>
          </a:xfrm>
        </p:grpSpPr>
        <p:sp>
          <p:nvSpPr>
            <p:cNvPr id="21" name="Speech Bubble: Rectangle with Corners Rounded 18">
              <a:extLst>
                <a:ext uri="{FF2B5EF4-FFF2-40B4-BE49-F238E27FC236}">
                  <a16:creationId xmlns:a16="http://schemas.microsoft.com/office/drawing/2014/main" id="{42628F4F-AC04-08B2-271A-B340230A1331}"/>
                </a:ext>
              </a:extLst>
            </p:cNvPr>
            <p:cNvSpPr/>
            <p:nvPr/>
          </p:nvSpPr>
          <p:spPr bwMode="auto">
            <a:xfrm>
              <a:off x="18815883" y="2962848"/>
              <a:ext cx="5090699"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12">
              <a:extLst>
                <a:ext uri="{FF2B5EF4-FFF2-40B4-BE49-F238E27FC236}">
                  <a16:creationId xmlns:a16="http://schemas.microsoft.com/office/drawing/2014/main" id="{61F4DCE6-BB0F-CF0D-8D18-744504D78191}"/>
                </a:ext>
              </a:extLst>
            </p:cNvPr>
            <p:cNvSpPr txBox="1"/>
            <p:nvPr/>
          </p:nvSpPr>
          <p:spPr>
            <a:xfrm>
              <a:off x="18985365" y="3395991"/>
              <a:ext cx="4751733" cy="158897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solidFill>
                    <a:schemeClr val="bg1"/>
                  </a:solidFill>
                  <a:latin typeface="Segoe UI"/>
                  <a:ea typeface="Menlo"/>
                  <a:cs typeface="Menlo"/>
                </a:rPr>
                <a:t>Yes, your company perks cover underwater activities such as scuba diving lessons </a:t>
              </a:r>
              <a:r>
                <a:rPr lang="en-US" sz="1800" baseline="30000">
                  <a:solidFill>
                    <a:schemeClr val="bg1"/>
                  </a:solidFill>
                  <a:latin typeface="Segoe UI"/>
                  <a:ea typeface="Menlo"/>
                  <a:cs typeface="Menlo"/>
                </a:rPr>
                <a:t>1</a:t>
              </a:r>
              <a:endParaRPr lang="en-US" sz="1800" baseline="30000">
                <a:solidFill>
                  <a:schemeClr val="bg1"/>
                </a:solidFill>
                <a:latin typeface="Segoe UI"/>
                <a:cs typeface="Segoe UI"/>
              </a:endParaRPr>
            </a:p>
          </p:txBody>
        </p:sp>
      </p:grpSp>
      <p:pic>
        <p:nvPicPr>
          <p:cNvPr id="23" name="Graphic 14">
            <a:extLst>
              <a:ext uri="{FF2B5EF4-FFF2-40B4-BE49-F238E27FC236}">
                <a16:creationId xmlns:a16="http://schemas.microsoft.com/office/drawing/2014/main" id="{4AAE7E71-0805-B0C4-BBFD-53F756941E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80686" y="3143619"/>
            <a:ext cx="1537460" cy="1617942"/>
          </a:xfrm>
          <a:prstGeom prst="rect">
            <a:avLst/>
          </a:prstGeom>
        </p:spPr>
      </p:pic>
      <p:sp>
        <p:nvSpPr>
          <p:cNvPr id="24" name="Arrow: Right 17">
            <a:extLst>
              <a:ext uri="{FF2B5EF4-FFF2-40B4-BE49-F238E27FC236}">
                <a16:creationId xmlns:a16="http://schemas.microsoft.com/office/drawing/2014/main" id="{4C780EBA-D431-C0F8-F593-3772BEA8E333}"/>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E12D6F9E-F5DA-E400-1361-143771C26779}"/>
              </a:ext>
            </a:extLst>
          </p:cNvPr>
          <p:cNvGrpSpPr/>
          <p:nvPr/>
        </p:nvGrpSpPr>
        <p:grpSpPr>
          <a:xfrm>
            <a:off x="173007" y="2196548"/>
            <a:ext cx="3603650" cy="4058409"/>
            <a:chOff x="163068" y="2294004"/>
            <a:chExt cx="3603650" cy="4058409"/>
          </a:xfrm>
        </p:grpSpPr>
        <p:pic>
          <p:nvPicPr>
            <p:cNvPr id="26" name="Graphic 13">
              <a:extLst>
                <a:ext uri="{FF2B5EF4-FFF2-40B4-BE49-F238E27FC236}">
                  <a16:creationId xmlns:a16="http://schemas.microsoft.com/office/drawing/2014/main" id="{ECA54D33-DD34-0836-7D85-8A570FD2B2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5107" y="3488251"/>
              <a:ext cx="1477321" cy="1530271"/>
            </a:xfrm>
            <a:prstGeom prst="rect">
              <a:avLst/>
            </a:prstGeom>
          </p:spPr>
        </p:pic>
        <p:sp>
          <p:nvSpPr>
            <p:cNvPr id="27" name="Text Placeholder 5">
              <a:extLst>
                <a:ext uri="{FF2B5EF4-FFF2-40B4-BE49-F238E27FC236}">
                  <a16:creationId xmlns:a16="http://schemas.microsoft.com/office/drawing/2014/main" id="{9BA08695-5C1A-AFA1-5F22-32054E8E7A7E}"/>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28" name="Group 27">
              <a:extLst>
                <a:ext uri="{FF2B5EF4-FFF2-40B4-BE49-F238E27FC236}">
                  <a16:creationId xmlns:a16="http://schemas.microsoft.com/office/drawing/2014/main" id="{ECF002FB-479B-9864-AA73-5BAA7BCB8BDA}"/>
                </a:ext>
              </a:extLst>
            </p:cNvPr>
            <p:cNvGrpSpPr/>
            <p:nvPr/>
          </p:nvGrpSpPr>
          <p:grpSpPr>
            <a:xfrm>
              <a:off x="305871" y="2294004"/>
              <a:ext cx="3460847" cy="1041523"/>
              <a:chOff x="521530" y="4240114"/>
              <a:chExt cx="5425157" cy="1671130"/>
            </a:xfrm>
          </p:grpSpPr>
          <p:sp>
            <p:nvSpPr>
              <p:cNvPr id="29" name="Speech Bubble: Rectangle with Corners Rounded 7">
                <a:extLst>
                  <a:ext uri="{FF2B5EF4-FFF2-40B4-BE49-F238E27FC236}">
                    <a16:creationId xmlns:a16="http://schemas.microsoft.com/office/drawing/2014/main" id="{FD01F264-B60B-6990-CC09-8A6BE3171997}"/>
                  </a:ext>
                </a:extLst>
              </p:cNvPr>
              <p:cNvSpPr/>
              <p:nvPr/>
            </p:nvSpPr>
            <p:spPr bwMode="auto">
              <a:xfrm>
                <a:off x="521530" y="4240114"/>
                <a:ext cx="5425157" cy="1436405"/>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0" name="Text Placeholder 5">
                <a:extLst>
                  <a:ext uri="{FF2B5EF4-FFF2-40B4-BE49-F238E27FC236}">
                    <a16:creationId xmlns:a16="http://schemas.microsoft.com/office/drawing/2014/main" id="{EB01C814-62D6-E68D-1214-347CA111BA95}"/>
                  </a:ext>
                </a:extLst>
              </p:cNvPr>
              <p:cNvSpPr txBox="1">
                <a:spLocks/>
              </p:cNvSpPr>
              <p:nvPr/>
            </p:nvSpPr>
            <p:spPr>
              <a:xfrm>
                <a:off x="672027" y="4327751"/>
                <a:ext cx="5239178"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solidFill>
                      <a:schemeClr val="bg1"/>
                    </a:solidFill>
                    <a:latin typeface="Segoe UI"/>
                    <a:cs typeface="Segoe UI Semilight"/>
                  </a:rPr>
                  <a:t>Do my company perks cover underwater activities?</a:t>
                </a:r>
                <a:endParaRPr lang="en-US" sz="2000">
                  <a:solidFill>
                    <a:schemeClr val="bg1"/>
                  </a:solidFill>
                  <a:latin typeface="Segoe UI"/>
                  <a:cs typeface="Segoe UI"/>
                </a:endParaRPr>
              </a:p>
            </p:txBody>
          </p:sp>
        </p:grpSp>
      </p:grpSp>
    </p:spTree>
    <p:extLst>
      <p:ext uri="{BB962C8B-B14F-4D97-AF65-F5344CB8AC3E}">
        <p14:creationId xmlns:p14="http://schemas.microsoft.com/office/powerpoint/2010/main" val="1966438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Are the answers high quality?</a:t>
            </a:r>
          </a:p>
        </p:txBody>
      </p:sp>
      <p:sp>
        <p:nvSpPr>
          <p:cNvPr id="7" name="Content Placeholder 2">
            <a:extLst>
              <a:ext uri="{FF2B5EF4-FFF2-40B4-BE49-F238E27FC236}">
                <a16:creationId xmlns:a16="http://schemas.microsoft.com/office/drawing/2014/main" id="{F0885D4C-2F37-FAE8-602B-573FCFB13B98}"/>
              </a:ext>
            </a:extLst>
          </p:cNvPr>
          <p:cNvSpPr>
            <a:spLocks noGrp="1"/>
          </p:cNvSpPr>
          <p:nvPr>
            <p:ph idx="1"/>
          </p:nvPr>
        </p:nvSpPr>
        <p:spPr>
          <a:xfrm>
            <a:off x="838200" y="1617881"/>
            <a:ext cx="8457090" cy="1514645"/>
          </a:xfrm>
        </p:spPr>
        <p:txBody>
          <a:bodyPr wrap="square">
            <a:spAutoFit/>
          </a:bodyPr>
          <a:lstStyle/>
          <a:p>
            <a:pPr>
              <a:defRPr/>
            </a:pPr>
            <a:r>
              <a:rPr lang="en-US">
                <a:sym typeface="Wingdings" panose="05000000000000000000" pitchFamily="2" charset="2"/>
              </a:rPr>
              <a:t>Are they correct? (relative to the knowledge base)</a:t>
            </a:r>
          </a:p>
          <a:p>
            <a:pPr>
              <a:defRPr/>
            </a:pPr>
            <a:r>
              <a:rPr lang="en-US">
                <a:sym typeface="Wingdings" panose="05000000000000000000" pitchFamily="2" charset="2"/>
              </a:rPr>
              <a:t>Are they clear and understandable?</a:t>
            </a:r>
          </a:p>
          <a:p>
            <a:pPr>
              <a:defRPr/>
            </a:pPr>
            <a:r>
              <a:rPr lang="en-US">
                <a:sym typeface="Wingdings" panose="05000000000000000000" pitchFamily="2" charset="2"/>
              </a:rPr>
              <a:t>Are they formatted in the desired manner?</a:t>
            </a:r>
          </a:p>
        </p:txBody>
      </p:sp>
      <p:sp>
        <p:nvSpPr>
          <p:cNvPr id="15" name="TextBox 14">
            <a:extLst>
              <a:ext uri="{FF2B5EF4-FFF2-40B4-BE49-F238E27FC236}">
                <a16:creationId xmlns:a16="http://schemas.microsoft.com/office/drawing/2014/main" id="{E08E08B3-4B99-8933-CC60-30441E79048A}"/>
              </a:ext>
            </a:extLst>
          </p:cNvPr>
          <p:cNvSpPr txBox="1"/>
          <p:nvPr/>
        </p:nvSpPr>
        <p:spPr>
          <a:xfrm>
            <a:off x="918409" y="5771888"/>
            <a:ext cx="5451198" cy="784830"/>
          </a:xfrm>
          <a:prstGeom prst="rect">
            <a:avLst/>
          </a:prstGeom>
          <a:solidFill>
            <a:schemeClr val="bg1">
              <a:lumMod val="85000"/>
            </a:schemeClr>
          </a:solidFill>
        </p:spPr>
        <p:txBody>
          <a:bodyPr wrap="square">
            <a:spAutoFit/>
          </a:bodyPr>
          <a:lstStyle/>
          <a:p>
            <a:r>
              <a:rPr lang="en-US" sz="1500" b="0">
                <a:effectLst/>
              </a:rPr>
              <a:t>Yes, underwater activities are included as part of the </a:t>
            </a:r>
            <a:r>
              <a:rPr lang="en-US" sz="1500" b="0" err="1">
                <a:effectLst/>
              </a:rPr>
              <a:t>PerksPlus</a:t>
            </a:r>
            <a:r>
              <a:rPr lang="en-US" sz="1500" b="0">
                <a:effectLst/>
              </a:rPr>
              <a:t> program. Some of the underwater activities covered under </a:t>
            </a:r>
            <a:r>
              <a:rPr lang="en-US" sz="1500" b="0" err="1">
                <a:effectLst/>
              </a:rPr>
              <a:t>PerksPlus</a:t>
            </a:r>
            <a:r>
              <a:rPr lang="en-US" sz="1500" b="0">
                <a:effectLst/>
              </a:rPr>
              <a:t> include scuba diving lessons [</a:t>
            </a:r>
            <a:r>
              <a:rPr lang="en-US" sz="1500" b="0" err="1">
                <a:effectLst/>
              </a:rPr>
              <a:t>PerksPlus.pdf#page</a:t>
            </a:r>
            <a:r>
              <a:rPr lang="en-US" sz="1500" b="0">
                <a:effectLst/>
              </a:rPr>
              <a:t>=3].</a:t>
            </a:r>
          </a:p>
        </p:txBody>
      </p:sp>
      <p:sp>
        <p:nvSpPr>
          <p:cNvPr id="17" name="TextBox 16">
            <a:extLst>
              <a:ext uri="{FF2B5EF4-FFF2-40B4-BE49-F238E27FC236}">
                <a16:creationId xmlns:a16="http://schemas.microsoft.com/office/drawing/2014/main" id="{7AE3C0EE-0569-AD4A-AB6D-906A8F565E7A}"/>
              </a:ext>
            </a:extLst>
          </p:cNvPr>
          <p:cNvSpPr txBox="1"/>
          <p:nvPr/>
        </p:nvSpPr>
        <p:spPr>
          <a:xfrm>
            <a:off x="6947573" y="3208412"/>
            <a:ext cx="4679838" cy="784830"/>
          </a:xfrm>
          <a:prstGeom prst="rect">
            <a:avLst/>
          </a:prstGeom>
          <a:solidFill>
            <a:schemeClr val="bg1">
              <a:lumMod val="85000"/>
            </a:schemeClr>
          </a:solidFill>
        </p:spPr>
        <p:txBody>
          <a:bodyPr wrap="square">
            <a:spAutoFit/>
          </a:bodyPr>
          <a:lstStyle/>
          <a:p>
            <a:r>
              <a:rPr lang="en-US" sz="1500" b="0" i="0">
                <a:solidFill>
                  <a:srgbClr val="000000"/>
                </a:solidFill>
                <a:effectLst/>
              </a:rPr>
              <a:t>Yes, according to the information provided in the </a:t>
            </a:r>
            <a:r>
              <a:rPr lang="en-US" sz="1500" b="0" i="0" err="1">
                <a:solidFill>
                  <a:srgbClr val="000000"/>
                </a:solidFill>
                <a:effectLst/>
              </a:rPr>
              <a:t>PerksPlus.pdf</a:t>
            </a:r>
            <a:r>
              <a:rPr lang="en-US" sz="1500" b="0" i="0">
                <a:solidFill>
                  <a:srgbClr val="000000"/>
                </a:solidFill>
                <a:effectLst/>
              </a:rPr>
              <a:t> document, underwater activities such as scuba diving are covered under the program.</a:t>
            </a:r>
            <a:endParaRPr lang="en-US" sz="1500" b="0">
              <a:effectLst/>
            </a:endParaRPr>
          </a:p>
        </p:txBody>
      </p:sp>
      <p:sp>
        <p:nvSpPr>
          <p:cNvPr id="19" name="TextBox 18">
            <a:extLst>
              <a:ext uri="{FF2B5EF4-FFF2-40B4-BE49-F238E27FC236}">
                <a16:creationId xmlns:a16="http://schemas.microsoft.com/office/drawing/2014/main" id="{35958B24-0212-2936-76BD-1E7921473992}"/>
              </a:ext>
            </a:extLst>
          </p:cNvPr>
          <p:cNvSpPr txBox="1"/>
          <p:nvPr/>
        </p:nvSpPr>
        <p:spPr>
          <a:xfrm>
            <a:off x="2097503" y="4171187"/>
            <a:ext cx="8791076" cy="1477328"/>
          </a:xfrm>
          <a:prstGeom prst="rect">
            <a:avLst/>
          </a:prstGeom>
          <a:solidFill>
            <a:schemeClr val="bg1">
              <a:lumMod val="85000"/>
            </a:schemeClr>
          </a:solidFill>
        </p:spPr>
        <p:txBody>
          <a:bodyPr wrap="square">
            <a:spAutoFit/>
          </a:bodyPr>
          <a:lstStyle/>
          <a:p>
            <a:r>
              <a:rPr lang="en-US" sz="1500" b="0" i="0">
                <a:solidFill>
                  <a:srgbClr val="000000"/>
                </a:solidFill>
                <a:effectLst/>
              </a:rPr>
              <a:t>Yes, the perks provided by the </a:t>
            </a:r>
            <a:r>
              <a:rPr lang="en-US" sz="1500" b="0" i="0" err="1">
                <a:solidFill>
                  <a:srgbClr val="000000"/>
                </a:solidFill>
                <a:effectLst/>
              </a:rPr>
              <a:t>PerksPlus</a:t>
            </a:r>
            <a:r>
              <a:rPr lang="en-US" sz="1500" b="0" i="0">
                <a:solidFill>
                  <a:srgbClr val="000000"/>
                </a:solidFill>
                <a:effectLst/>
              </a:rPr>
              <a:t> Health and Wellness Reimbursement Program cover a wide range of fitness activities, including underwater activities such as scuba diving. The program aims to support employees' physical health and overall well-being, so it includes various lessons and experiences that promote health and wellness. Scuba diving lessons are specifically mentioned as one of the activities covered under </a:t>
            </a:r>
            <a:r>
              <a:rPr lang="en-US" sz="1500" b="0" i="0" err="1">
                <a:solidFill>
                  <a:srgbClr val="000000"/>
                </a:solidFill>
                <a:effectLst/>
              </a:rPr>
              <a:t>PerksPlus</a:t>
            </a:r>
            <a:r>
              <a:rPr lang="en-US" sz="1500" b="0" i="0">
                <a:solidFill>
                  <a:srgbClr val="000000"/>
                </a:solidFill>
                <a:effectLst/>
              </a:rPr>
              <a:t>. Therefore, if an employee wishes to pursue scuba diving as a fitness-related activity, they can expense it through the </a:t>
            </a:r>
            <a:r>
              <a:rPr lang="en-US" sz="1500" b="0" i="0" err="1">
                <a:solidFill>
                  <a:srgbClr val="000000"/>
                </a:solidFill>
                <a:effectLst/>
              </a:rPr>
              <a:t>PerksPlus</a:t>
            </a:r>
            <a:r>
              <a:rPr lang="en-US" sz="1500" b="0" i="0">
                <a:solidFill>
                  <a:srgbClr val="000000"/>
                </a:solidFill>
                <a:effectLst/>
              </a:rPr>
              <a:t> program.</a:t>
            </a:r>
            <a:endParaRPr lang="en-US" sz="1500"/>
          </a:p>
        </p:txBody>
      </p:sp>
      <p:sp>
        <p:nvSpPr>
          <p:cNvPr id="22" name="TextBox 21">
            <a:extLst>
              <a:ext uri="{FF2B5EF4-FFF2-40B4-BE49-F238E27FC236}">
                <a16:creationId xmlns:a16="http://schemas.microsoft.com/office/drawing/2014/main" id="{AA5DBE72-A5B0-640D-8E13-1D015AE39BC7}"/>
              </a:ext>
            </a:extLst>
          </p:cNvPr>
          <p:cNvSpPr txBox="1"/>
          <p:nvPr/>
        </p:nvSpPr>
        <p:spPr>
          <a:xfrm>
            <a:off x="918409" y="3467190"/>
            <a:ext cx="4265195" cy="369332"/>
          </a:xfrm>
          <a:prstGeom prst="rect">
            <a:avLst/>
          </a:prstGeom>
          <a:solidFill>
            <a:srgbClr val="BDD6D6"/>
          </a:solidFill>
          <a:ln w="28575">
            <a:solidFill>
              <a:srgbClr val="BDD6D6"/>
            </a:solidFill>
          </a:ln>
        </p:spPr>
        <p:txBody>
          <a:bodyPr wrap="square">
            <a:spAutoFit/>
          </a:bodyPr>
          <a:lstStyle/>
          <a:p>
            <a:r>
              <a:rPr lang="en-US" b="0" i="0">
                <a:solidFill>
                  <a:srgbClr val="000000"/>
                </a:solidFill>
                <a:effectLst/>
              </a:rPr>
              <a:t>Do the perks cover underwater activities?</a:t>
            </a:r>
            <a:endParaRPr lang="en-US"/>
          </a:p>
        </p:txBody>
      </p:sp>
    </p:spTree>
    <p:extLst>
      <p:ext uri="{BB962C8B-B14F-4D97-AF65-F5344CB8AC3E}">
        <p14:creationId xmlns:p14="http://schemas.microsoft.com/office/powerpoint/2010/main" val="2428922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What affects the quality?</a:t>
            </a:r>
          </a:p>
        </p:txBody>
      </p:sp>
      <p:sp>
        <p:nvSpPr>
          <p:cNvPr id="7" name="Content Placeholder 2">
            <a:extLst>
              <a:ext uri="{FF2B5EF4-FFF2-40B4-BE49-F238E27FC236}">
                <a16:creationId xmlns:a16="http://schemas.microsoft.com/office/drawing/2014/main" id="{F0885D4C-2F37-FAE8-602B-573FCFB13B98}"/>
              </a:ext>
            </a:extLst>
          </p:cNvPr>
          <p:cNvSpPr>
            <a:spLocks noGrp="1"/>
          </p:cNvSpPr>
          <p:nvPr>
            <p:ph idx="1"/>
          </p:nvPr>
        </p:nvSpPr>
        <p:spPr>
          <a:xfrm>
            <a:off x="1491450" y="4062993"/>
            <a:ext cx="5317724" cy="2563651"/>
          </a:xfrm>
        </p:spPr>
        <p:txBody>
          <a:bodyPr wrap="square">
            <a:spAutoFit/>
          </a:bodyPr>
          <a:lstStyle/>
          <a:p>
            <a:pPr>
              <a:defRPr/>
            </a:pPr>
            <a:r>
              <a:rPr lang="en-US" sz="2200">
                <a:sym typeface="Wingdings" panose="05000000000000000000" pitchFamily="2" charset="2"/>
              </a:rPr>
              <a:t>Search engine (</a:t>
            </a:r>
            <a:r>
              <a:rPr lang="en-US" sz="2200" err="1">
                <a:sym typeface="Wingdings" panose="05000000000000000000" pitchFamily="2" charset="2"/>
              </a:rPr>
              <a:t>ie</a:t>
            </a:r>
            <a:r>
              <a:rPr lang="en-US" sz="2200">
                <a:sym typeface="Wingdings" panose="05000000000000000000" pitchFamily="2" charset="2"/>
              </a:rPr>
              <a:t>. Azure AI Search)</a:t>
            </a:r>
          </a:p>
          <a:p>
            <a:pPr>
              <a:defRPr/>
            </a:pPr>
            <a:r>
              <a:rPr lang="en-US" sz="2200">
                <a:sym typeface="Wingdings" panose="05000000000000000000" pitchFamily="2" charset="2"/>
              </a:rPr>
              <a:t>Search query cleaning</a:t>
            </a:r>
          </a:p>
          <a:p>
            <a:pPr>
              <a:defRPr/>
            </a:pPr>
            <a:r>
              <a:rPr lang="en-US" sz="2200">
                <a:sym typeface="Wingdings" panose="05000000000000000000" pitchFamily="2" charset="2"/>
              </a:rPr>
              <a:t>Search options (hybrid, vector, </a:t>
            </a:r>
            <a:r>
              <a:rPr lang="en-US" sz="2200" err="1">
                <a:sym typeface="Wingdings" panose="05000000000000000000" pitchFamily="2" charset="2"/>
              </a:rPr>
              <a:t>reranker</a:t>
            </a:r>
            <a:r>
              <a:rPr lang="en-US" sz="2200">
                <a:sym typeface="Wingdings" panose="05000000000000000000" pitchFamily="2" charset="2"/>
              </a:rPr>
              <a:t>)</a:t>
            </a:r>
          </a:p>
          <a:p>
            <a:pPr>
              <a:defRPr/>
            </a:pPr>
            <a:r>
              <a:rPr lang="en-US" sz="2200">
                <a:sym typeface="Wingdings" panose="05000000000000000000" pitchFamily="2" charset="2"/>
              </a:rPr>
              <a:t>Additional search options</a:t>
            </a:r>
          </a:p>
          <a:p>
            <a:pPr>
              <a:defRPr/>
            </a:pPr>
            <a:r>
              <a:rPr lang="en-US" sz="2200">
                <a:sym typeface="Wingdings" panose="05000000000000000000" pitchFamily="2" charset="2"/>
              </a:rPr>
              <a:t>Data chunk size and overlap</a:t>
            </a:r>
          </a:p>
          <a:p>
            <a:pPr>
              <a:defRPr/>
            </a:pPr>
            <a:r>
              <a:rPr lang="en-US" sz="2200">
                <a:sym typeface="Wingdings" panose="05000000000000000000" pitchFamily="2" charset="2"/>
              </a:rPr>
              <a:t>Number of results returned</a:t>
            </a:r>
          </a:p>
        </p:txBody>
      </p:sp>
      <p:sp>
        <p:nvSpPr>
          <p:cNvPr id="6" name="Text Placeholder 5">
            <a:extLst>
              <a:ext uri="{FF2B5EF4-FFF2-40B4-BE49-F238E27FC236}">
                <a16:creationId xmlns:a16="http://schemas.microsoft.com/office/drawing/2014/main" id="{11B60246-F7B6-7208-6EF9-8C116B22E1A8}"/>
              </a:ext>
            </a:extLst>
          </p:cNvPr>
          <p:cNvSpPr txBox="1">
            <a:spLocks/>
          </p:cNvSpPr>
          <p:nvPr/>
        </p:nvSpPr>
        <p:spPr>
          <a:xfrm>
            <a:off x="2438739" y="3402500"/>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Document Search</a:t>
            </a:r>
            <a:endParaRPr lang="en-US" sz="5550">
              <a:cs typeface="Arial"/>
            </a:endParaRPr>
          </a:p>
        </p:txBody>
      </p:sp>
      <p:pic>
        <p:nvPicPr>
          <p:cNvPr id="8" name="Graphic 3">
            <a:extLst>
              <a:ext uri="{FF2B5EF4-FFF2-40B4-BE49-F238E27FC236}">
                <a16:creationId xmlns:a16="http://schemas.microsoft.com/office/drawing/2014/main" id="{015EAE3F-40A8-5F9E-8386-2EEC492B53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2958" y="1896173"/>
            <a:ext cx="1168288" cy="1291166"/>
          </a:xfrm>
          <a:prstGeom prst="rect">
            <a:avLst/>
          </a:prstGeom>
        </p:spPr>
      </p:pic>
      <p:sp>
        <p:nvSpPr>
          <p:cNvPr id="9" name="Arrow: Right 8">
            <a:extLst>
              <a:ext uri="{FF2B5EF4-FFF2-40B4-BE49-F238E27FC236}">
                <a16:creationId xmlns:a16="http://schemas.microsoft.com/office/drawing/2014/main" id="{A7474938-8BD4-2243-DA23-893022B7DB2E}"/>
              </a:ext>
            </a:extLst>
          </p:cNvPr>
          <p:cNvSpPr/>
          <p:nvPr/>
        </p:nvSpPr>
        <p:spPr bwMode="auto">
          <a:xfrm>
            <a:off x="2076036" y="2445915"/>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5">
            <a:extLst>
              <a:ext uri="{FF2B5EF4-FFF2-40B4-BE49-F238E27FC236}">
                <a16:creationId xmlns:a16="http://schemas.microsoft.com/office/drawing/2014/main" id="{33A0CD29-543F-9AC6-863F-B8F4B5FFD4A8}"/>
              </a:ext>
            </a:extLst>
          </p:cNvPr>
          <p:cNvSpPr txBox="1">
            <a:spLocks/>
          </p:cNvSpPr>
          <p:nvPr/>
        </p:nvSpPr>
        <p:spPr>
          <a:xfrm>
            <a:off x="6916990" y="3372704"/>
            <a:ext cx="2636629" cy="45405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12" name="Graphic 2">
            <a:extLst>
              <a:ext uri="{FF2B5EF4-FFF2-40B4-BE49-F238E27FC236}">
                <a16:creationId xmlns:a16="http://schemas.microsoft.com/office/drawing/2014/main" id="{F2F3D99F-BC4A-742C-B861-EFDC7C1A53E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65306" y="1533531"/>
            <a:ext cx="1627908" cy="1721555"/>
          </a:xfrm>
          <a:prstGeom prst="rect">
            <a:avLst/>
          </a:prstGeom>
        </p:spPr>
      </p:pic>
      <p:sp>
        <p:nvSpPr>
          <p:cNvPr id="13" name="Arrow: Right 10">
            <a:extLst>
              <a:ext uri="{FF2B5EF4-FFF2-40B4-BE49-F238E27FC236}">
                <a16:creationId xmlns:a16="http://schemas.microsoft.com/office/drawing/2014/main" id="{E5C2CC4F-3632-6A83-8661-9704801B4AF1}"/>
              </a:ext>
            </a:extLst>
          </p:cNvPr>
          <p:cNvSpPr/>
          <p:nvPr/>
        </p:nvSpPr>
        <p:spPr bwMode="auto">
          <a:xfrm>
            <a:off x="4344443" y="2445915"/>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1">
            <a:extLst>
              <a:ext uri="{FF2B5EF4-FFF2-40B4-BE49-F238E27FC236}">
                <a16:creationId xmlns:a16="http://schemas.microsoft.com/office/drawing/2014/main" id="{86A28687-E9E0-1A38-6B11-53A047250461}"/>
              </a:ext>
            </a:extLst>
          </p:cNvPr>
          <p:cNvSpPr/>
          <p:nvPr/>
        </p:nvSpPr>
        <p:spPr bwMode="auto">
          <a:xfrm>
            <a:off x="2075675" y="1601078"/>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4">
            <a:extLst>
              <a:ext uri="{FF2B5EF4-FFF2-40B4-BE49-F238E27FC236}">
                <a16:creationId xmlns:a16="http://schemas.microsoft.com/office/drawing/2014/main" id="{A49824AF-4D33-6FA6-B7A7-4676B5DF3D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12959" y="1350218"/>
            <a:ext cx="1537460" cy="1617942"/>
          </a:xfrm>
          <a:prstGeom prst="rect">
            <a:avLst/>
          </a:prstGeom>
        </p:spPr>
      </p:pic>
      <p:sp>
        <p:nvSpPr>
          <p:cNvPr id="19" name="Arrow: Right 17">
            <a:extLst>
              <a:ext uri="{FF2B5EF4-FFF2-40B4-BE49-F238E27FC236}">
                <a16:creationId xmlns:a16="http://schemas.microsoft.com/office/drawing/2014/main" id="{1B989425-4E29-2B68-212A-F0FDCFF5FA9E}"/>
              </a:ext>
            </a:extLst>
          </p:cNvPr>
          <p:cNvSpPr/>
          <p:nvPr/>
        </p:nvSpPr>
        <p:spPr bwMode="auto">
          <a:xfrm>
            <a:off x="9138338" y="2501706"/>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D5A81391-45EE-422A-F5FF-D81DE5343FAE}"/>
              </a:ext>
            </a:extLst>
          </p:cNvPr>
          <p:cNvGrpSpPr/>
          <p:nvPr/>
        </p:nvGrpSpPr>
        <p:grpSpPr>
          <a:xfrm>
            <a:off x="205280" y="1597394"/>
            <a:ext cx="2051084" cy="2229362"/>
            <a:chOff x="163068" y="3488251"/>
            <a:chExt cx="2051084" cy="2229362"/>
          </a:xfrm>
        </p:grpSpPr>
        <p:pic>
          <p:nvPicPr>
            <p:cNvPr id="21" name="Graphic 13">
              <a:extLst>
                <a:ext uri="{FF2B5EF4-FFF2-40B4-BE49-F238E27FC236}">
                  <a16:creationId xmlns:a16="http://schemas.microsoft.com/office/drawing/2014/main" id="{A5C69DD7-6D03-2A92-D807-FA1068AF50A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5107" y="3488251"/>
              <a:ext cx="1477321" cy="1530271"/>
            </a:xfrm>
            <a:prstGeom prst="rect">
              <a:avLst/>
            </a:prstGeom>
          </p:spPr>
        </p:pic>
        <p:sp>
          <p:nvSpPr>
            <p:cNvPr id="22" name="Text Placeholder 5">
              <a:extLst>
                <a:ext uri="{FF2B5EF4-FFF2-40B4-BE49-F238E27FC236}">
                  <a16:creationId xmlns:a16="http://schemas.microsoft.com/office/drawing/2014/main" id="{70FA5B55-E31D-26A0-496E-7AEC736C6127}"/>
                </a:ext>
              </a:extLst>
            </p:cNvPr>
            <p:cNvSpPr txBox="1">
              <a:spLocks/>
            </p:cNvSpPr>
            <p:nvPr/>
          </p:nvSpPr>
          <p:spPr>
            <a:xfrm>
              <a:off x="163068" y="5342102"/>
              <a:ext cx="2051084" cy="3755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Question</a:t>
              </a:r>
              <a:endParaRPr lang="en-US" sz="2000">
                <a:cs typeface="Segoe UI Semilight"/>
              </a:endParaRPr>
            </a:p>
          </p:txBody>
        </p:sp>
      </p:grpSp>
      <p:sp>
        <p:nvSpPr>
          <p:cNvPr id="27" name="TextBox 26">
            <a:extLst>
              <a:ext uri="{FF2B5EF4-FFF2-40B4-BE49-F238E27FC236}">
                <a16:creationId xmlns:a16="http://schemas.microsoft.com/office/drawing/2014/main" id="{FB94041C-551D-6967-D8EE-002A8B87CB2F}"/>
              </a:ext>
            </a:extLst>
          </p:cNvPr>
          <p:cNvSpPr txBox="1"/>
          <p:nvPr/>
        </p:nvSpPr>
        <p:spPr>
          <a:xfrm>
            <a:off x="7028306" y="4004125"/>
            <a:ext cx="3256628" cy="2123658"/>
          </a:xfrm>
          <a:prstGeom prst="rect">
            <a:avLst/>
          </a:prstGeom>
          <a:noFill/>
        </p:spPr>
        <p:txBody>
          <a:bodyPr wrap="square">
            <a:spAutoFit/>
          </a:bodyPr>
          <a:lstStyle/>
          <a:p>
            <a:pPr marL="285750" indent="-285750">
              <a:buFont typeface="Arial" panose="020B0604020202020204" pitchFamily="34" charset="0"/>
              <a:buChar char="•"/>
              <a:defRPr/>
            </a:pPr>
            <a:r>
              <a:rPr lang="en-US" sz="2200">
                <a:sym typeface="Wingdings" panose="05000000000000000000" pitchFamily="2" charset="2"/>
              </a:rPr>
              <a:t>System prompt</a:t>
            </a:r>
          </a:p>
          <a:p>
            <a:pPr marL="285750" indent="-285750">
              <a:buFont typeface="Arial" panose="020B0604020202020204" pitchFamily="34" charset="0"/>
              <a:buChar char="•"/>
              <a:defRPr/>
            </a:pPr>
            <a:r>
              <a:rPr lang="en-US" sz="2200">
                <a:sym typeface="Wingdings" panose="05000000000000000000" pitchFamily="2" charset="2"/>
              </a:rPr>
              <a:t>Language</a:t>
            </a:r>
          </a:p>
          <a:p>
            <a:pPr marL="285750" indent="-285750">
              <a:buFont typeface="Arial" panose="020B0604020202020204" pitchFamily="34" charset="0"/>
              <a:buChar char="•"/>
              <a:defRPr/>
            </a:pPr>
            <a:r>
              <a:rPr lang="en-US" sz="2200">
                <a:sym typeface="Wingdings" panose="05000000000000000000" pitchFamily="2" charset="2"/>
              </a:rPr>
              <a:t>Message history</a:t>
            </a:r>
          </a:p>
          <a:p>
            <a:pPr marL="285750" indent="-285750">
              <a:buFont typeface="Arial" panose="020B0604020202020204" pitchFamily="34" charset="0"/>
              <a:buChar char="•"/>
              <a:defRPr/>
            </a:pPr>
            <a:r>
              <a:rPr lang="en-US" sz="2200">
                <a:sym typeface="Wingdings" panose="05000000000000000000" pitchFamily="2" charset="2"/>
              </a:rPr>
              <a:t>Model (</a:t>
            </a:r>
            <a:r>
              <a:rPr lang="en-US" sz="2200" err="1">
                <a:sym typeface="Wingdings" panose="05000000000000000000" pitchFamily="2" charset="2"/>
              </a:rPr>
              <a:t>ie</a:t>
            </a:r>
            <a:r>
              <a:rPr lang="en-US" sz="2200">
                <a:sym typeface="Wingdings" panose="05000000000000000000" pitchFamily="2" charset="2"/>
              </a:rPr>
              <a:t>. GPT 3.5)</a:t>
            </a:r>
          </a:p>
          <a:p>
            <a:pPr marL="285750" indent="-285750">
              <a:buFont typeface="Arial" panose="020B0604020202020204" pitchFamily="34" charset="0"/>
              <a:buChar char="•"/>
              <a:defRPr/>
            </a:pPr>
            <a:r>
              <a:rPr lang="en-US" sz="2200">
                <a:sym typeface="Wingdings" panose="05000000000000000000" pitchFamily="2" charset="2"/>
              </a:rPr>
              <a:t>Temperature (0-1)</a:t>
            </a:r>
          </a:p>
          <a:p>
            <a:pPr marL="285750" indent="-285750">
              <a:buFont typeface="Arial" panose="020B0604020202020204" pitchFamily="34" charset="0"/>
              <a:buChar char="•"/>
              <a:defRPr/>
            </a:pPr>
            <a:r>
              <a:rPr lang="en-US" sz="2200">
                <a:sym typeface="Wingdings" panose="05000000000000000000" pitchFamily="2" charset="2"/>
              </a:rPr>
              <a:t>Max tokens</a:t>
            </a:r>
          </a:p>
        </p:txBody>
      </p:sp>
    </p:spTree>
    <p:extLst>
      <p:ext uri="{BB962C8B-B14F-4D97-AF65-F5344CB8AC3E}">
        <p14:creationId xmlns:p14="http://schemas.microsoft.com/office/powerpoint/2010/main" val="80962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E369A37-E399-2EC7-B531-1AC5133EB1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0223C10-290A-05E8-87AC-4BC7A6A5D211}"/>
              </a:ext>
            </a:extLst>
          </p:cNvPr>
          <p:cNvSpPr txBox="1"/>
          <p:nvPr/>
        </p:nvSpPr>
        <p:spPr>
          <a:xfrm>
            <a:off x="548561" y="953036"/>
            <a:ext cx="10529013" cy="1938992"/>
          </a:xfrm>
          <a:prstGeom prst="rect">
            <a:avLst/>
          </a:prstGeom>
          <a:noFill/>
        </p:spPr>
        <p:txBody>
          <a:bodyPr wrap="square" rtlCol="0">
            <a:spAutoFit/>
          </a:bodyPr>
          <a:lstStyle/>
          <a:p>
            <a:r>
              <a:rPr lang="en-US" sz="6000" b="1">
                <a:solidFill>
                  <a:srgbClr val="2454C3"/>
                </a:solidFill>
                <a:latin typeface="Segoe UI" panose="020B0502040204020203" pitchFamily="34" charset="0"/>
                <a:cs typeface="Segoe UI" panose="020B0502040204020203" pitchFamily="34" charset="0"/>
              </a:rPr>
              <a:t>Manual</a:t>
            </a:r>
          </a:p>
          <a:p>
            <a:r>
              <a:rPr lang="en-US" sz="6000" b="1">
                <a:solidFill>
                  <a:srgbClr val="2454C3"/>
                </a:solidFill>
                <a:latin typeface="Segoe UI" panose="020B0502040204020203" pitchFamily="34" charset="0"/>
                <a:cs typeface="Segoe UI" panose="020B0502040204020203" pitchFamily="34" charset="0"/>
              </a:rPr>
              <a:t>experimentation</a:t>
            </a:r>
          </a:p>
        </p:txBody>
      </p:sp>
    </p:spTree>
    <p:extLst>
      <p:ext uri="{BB962C8B-B14F-4D97-AF65-F5344CB8AC3E}">
        <p14:creationId xmlns:p14="http://schemas.microsoft.com/office/powerpoint/2010/main" val="38589070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solidFill>
                  <a:srgbClr val="2454C3"/>
                </a:solidFill>
                <a:effectLst>
                  <a:glow rad="63500">
                    <a:schemeClr val="bg1">
                      <a:alpha val="40000"/>
                    </a:schemeClr>
                  </a:glow>
                </a:effectLst>
                <a:latin typeface="Segoe UI Semibold" panose="020B0702040204020203" pitchFamily="34" charset="0"/>
                <a:cs typeface="Segoe UI Semibold" panose="020B0702040204020203" pitchFamily="34" charset="0"/>
              </a:rPr>
              <a:t>LLM Ops for RAG Chat Apps</a:t>
            </a:r>
          </a:p>
        </p:txBody>
      </p:sp>
      <p:grpSp>
        <p:nvGrpSpPr>
          <p:cNvPr id="25" name="Group 24">
            <a:extLst>
              <a:ext uri="{FF2B5EF4-FFF2-40B4-BE49-F238E27FC236}">
                <a16:creationId xmlns:a16="http://schemas.microsoft.com/office/drawing/2014/main" id="{770610F7-A311-8A1A-7F63-CD753C24C58E}"/>
              </a:ext>
              <a:ext uri="{C183D7F6-B498-43B3-948B-1728B52AA6E4}">
                <adec:decorative xmlns:adec="http://schemas.microsoft.com/office/drawing/2017/decorative" val="1"/>
              </a:ext>
            </a:extLst>
          </p:cNvPr>
          <p:cNvGrpSpPr/>
          <p:nvPr/>
        </p:nvGrpSpPr>
        <p:grpSpPr>
          <a:xfrm>
            <a:off x="745448" y="1808536"/>
            <a:ext cx="2449608" cy="4583765"/>
            <a:chOff x="588263" y="1544661"/>
            <a:chExt cx="3835456" cy="4583765"/>
          </a:xfrm>
          <a:solidFill>
            <a:schemeClr val="accent3">
              <a:lumMod val="40000"/>
              <a:lumOff val="60000"/>
            </a:schemeClr>
          </a:solidFill>
        </p:grpSpPr>
        <p:sp>
          <p:nvSpPr>
            <p:cNvPr id="26" name="Rectangle: Rounded Corners 4" descr="Dark: small container">
              <a:extLst>
                <a:ext uri="{FF2B5EF4-FFF2-40B4-BE49-F238E27FC236}">
                  <a16:creationId xmlns:a16="http://schemas.microsoft.com/office/drawing/2014/main" id="{62C1D394-9FFF-D7B2-50A0-1BF86B924884}"/>
                </a:ext>
              </a:extLst>
            </p:cNvPr>
            <p:cNvSpPr/>
            <p:nvPr/>
          </p:nvSpPr>
          <p:spPr bwMode="auto">
            <a:xfrm>
              <a:off x="588263" y="1544661"/>
              <a:ext cx="3835456" cy="4583765"/>
            </a:xfrm>
            <a:prstGeom prst="roundRect">
              <a:avLst>
                <a:gd name="adj" fmla="val 2114"/>
              </a:avLst>
            </a:prstGeom>
            <a:solidFill>
              <a:srgbClr val="8DC8E8"/>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8" name="Rectangle: Top Corners Rounded 14" descr="Dark - small container front layer">
              <a:extLst>
                <a:ext uri="{FF2B5EF4-FFF2-40B4-BE49-F238E27FC236}">
                  <a16:creationId xmlns:a16="http://schemas.microsoft.com/office/drawing/2014/main" id="{993118C4-6BC8-E17E-2CBE-D957A24A9EF7}"/>
                </a:ext>
              </a:extLst>
            </p:cNvPr>
            <p:cNvSpPr/>
            <p:nvPr/>
          </p:nvSpPr>
          <p:spPr bwMode="auto">
            <a:xfrm>
              <a:off x="588263" y="1924965"/>
              <a:ext cx="3835456" cy="4203460"/>
            </a:xfrm>
            <a:prstGeom prst="round2SameRect">
              <a:avLst>
                <a:gd name="adj1" fmla="val 0"/>
                <a:gd name="adj2" fmla="val 0"/>
              </a:avLst>
            </a:prstGeom>
            <a:solidFill>
              <a:schemeClr val="bg1">
                <a:lumMod val="25000"/>
                <a:lumOff val="75000"/>
              </a:schemeClr>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29" name="Rectangle: Rounded Corners 10">
            <a:extLst>
              <a:ext uri="{FF2B5EF4-FFF2-40B4-BE49-F238E27FC236}">
                <a16:creationId xmlns:a16="http://schemas.microsoft.com/office/drawing/2014/main" id="{6426EA21-FE11-F8B8-1F6E-6AD77F49491C}"/>
              </a:ext>
              <a:ext uri="{C183D7F6-B498-43B3-948B-1728B52AA6E4}">
                <adec:decorative xmlns:adec="http://schemas.microsoft.com/office/drawing/2017/decorative" val="1"/>
              </a:ext>
            </a:extLst>
          </p:cNvPr>
          <p:cNvSpPr/>
          <p:nvPr/>
        </p:nvSpPr>
        <p:spPr bwMode="auto">
          <a:xfrm>
            <a:off x="909548" y="2340829"/>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BF5BDA4-6BA6-B498-C559-7D2B87C678DA}"/>
              </a:ext>
            </a:extLst>
          </p:cNvPr>
          <p:cNvSpPr txBox="1"/>
          <p:nvPr/>
        </p:nvSpPr>
        <p:spPr>
          <a:xfrm>
            <a:off x="909548"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Identify business</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use case</a:t>
            </a:r>
          </a:p>
        </p:txBody>
      </p:sp>
      <p:grpSp>
        <p:nvGrpSpPr>
          <p:cNvPr id="31" name="Group 30">
            <a:extLst>
              <a:ext uri="{FF2B5EF4-FFF2-40B4-BE49-F238E27FC236}">
                <a16:creationId xmlns:a16="http://schemas.microsoft.com/office/drawing/2014/main" id="{EFD8C1FE-947F-4774-6141-95376E93DDEF}"/>
              </a:ext>
              <a:ext uri="{C183D7F6-B498-43B3-948B-1728B52AA6E4}">
                <adec:decorative xmlns:adec="http://schemas.microsoft.com/office/drawing/2017/decorative" val="1"/>
              </a:ext>
            </a:extLst>
          </p:cNvPr>
          <p:cNvGrpSpPr/>
          <p:nvPr/>
        </p:nvGrpSpPr>
        <p:grpSpPr>
          <a:xfrm>
            <a:off x="3694353" y="1832310"/>
            <a:ext cx="4891913" cy="4583765"/>
            <a:chOff x="588263" y="1544661"/>
            <a:chExt cx="3835456" cy="4583765"/>
          </a:xfrm>
          <a:solidFill>
            <a:schemeClr val="accent5">
              <a:lumMod val="60000"/>
              <a:lumOff val="40000"/>
            </a:schemeClr>
          </a:solidFill>
        </p:grpSpPr>
        <p:sp>
          <p:nvSpPr>
            <p:cNvPr id="32" name="Rectangle: Rounded Corners 22" descr="Dark: small container">
              <a:extLst>
                <a:ext uri="{FF2B5EF4-FFF2-40B4-BE49-F238E27FC236}">
                  <a16:creationId xmlns:a16="http://schemas.microsoft.com/office/drawing/2014/main" id="{24BCE532-0B09-E309-9774-071B5D4CCC2B}"/>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 name="Rounded Rectangle 4" descr="Dark Pattern: Sprinkles">
              <a:extLst>
                <a:ext uri="{FF2B5EF4-FFF2-40B4-BE49-F238E27FC236}">
                  <a16:creationId xmlns:a16="http://schemas.microsoft.com/office/drawing/2014/main" id="{BCF85F57-6A3A-CC50-9EC7-2D48029BD4B9}"/>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Top Corners Rounded 14" descr="Dark - small container front layer">
              <a:extLst>
                <a:ext uri="{FF2B5EF4-FFF2-40B4-BE49-F238E27FC236}">
                  <a16:creationId xmlns:a16="http://schemas.microsoft.com/office/drawing/2014/main" id="{2C25DA4F-9528-C6B3-91EB-5A3D4EF80388}"/>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35" name="Straight Arrow Connector 34">
            <a:extLst>
              <a:ext uri="{FF2B5EF4-FFF2-40B4-BE49-F238E27FC236}">
                <a16:creationId xmlns:a16="http://schemas.microsoft.com/office/drawing/2014/main" id="{044FDB9B-9481-1D68-03EF-8C1A5339F65E}"/>
              </a:ext>
              <a:ext uri="{C183D7F6-B498-43B3-948B-1728B52AA6E4}">
                <adec:decorative xmlns:adec="http://schemas.microsoft.com/office/drawing/2017/decorative" val="1"/>
              </a:ext>
            </a:extLst>
          </p:cNvPr>
          <p:cNvCxnSpPr>
            <a:cxnSpLocks/>
          </p:cNvCxnSpPr>
          <p:nvPr/>
        </p:nvCxnSpPr>
        <p:spPr>
          <a:xfrm>
            <a:off x="4868851" y="2886227"/>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1B1CB42-9EDB-F726-EC4A-C95CB3BD8F62}"/>
              </a:ext>
              <a:ext uri="{C183D7F6-B498-43B3-948B-1728B52AA6E4}">
                <adec:decorative xmlns:adec="http://schemas.microsoft.com/office/drawing/2017/decorative" val="1"/>
              </a:ext>
            </a:extLst>
          </p:cNvPr>
          <p:cNvCxnSpPr>
            <a:cxnSpLocks/>
          </p:cNvCxnSpPr>
          <p:nvPr/>
        </p:nvCxnSpPr>
        <p:spPr>
          <a:xfrm>
            <a:off x="4868851"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29106F2-42B3-A1DC-CAE9-80B2B39584D7}"/>
              </a:ext>
              <a:ext uri="{C183D7F6-B498-43B3-948B-1728B52AA6E4}">
                <adec:decorative xmlns:adec="http://schemas.microsoft.com/office/drawing/2017/decorative" val="1"/>
              </a:ext>
            </a:extLst>
          </p:cNvPr>
          <p:cNvCxnSpPr>
            <a:cxnSpLocks/>
          </p:cNvCxnSpPr>
          <p:nvPr/>
        </p:nvCxnSpPr>
        <p:spPr>
          <a:xfrm>
            <a:off x="4547348" y="4786192"/>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8" name="Rectangle: Rounded Corners 33">
            <a:extLst>
              <a:ext uri="{FF2B5EF4-FFF2-40B4-BE49-F238E27FC236}">
                <a16:creationId xmlns:a16="http://schemas.microsoft.com/office/drawing/2014/main" id="{5120DDD7-7EC4-8022-9827-1861BD37756D}"/>
              </a:ext>
              <a:ext uri="{C183D7F6-B498-43B3-948B-1728B52AA6E4}">
                <adec:decorative xmlns:adec="http://schemas.microsoft.com/office/drawing/2017/decorative" val="1"/>
              </a:ext>
            </a:extLst>
          </p:cNvPr>
          <p:cNvSpPr/>
          <p:nvPr/>
        </p:nvSpPr>
        <p:spPr bwMode="auto">
          <a:xfrm>
            <a:off x="3800295"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F03AD8B3-DEA7-DA08-9CC6-10E19D9D0C20}"/>
              </a:ext>
            </a:extLst>
          </p:cNvPr>
          <p:cNvSpPr txBox="1"/>
          <p:nvPr/>
        </p:nvSpPr>
        <p:spPr>
          <a:xfrm>
            <a:off x="3805463"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app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sample questions</a:t>
            </a:r>
          </a:p>
        </p:txBody>
      </p:sp>
      <p:sp>
        <p:nvSpPr>
          <p:cNvPr id="40" name="Rectangle: Rounded Corners 35">
            <a:extLst>
              <a:ext uri="{FF2B5EF4-FFF2-40B4-BE49-F238E27FC236}">
                <a16:creationId xmlns:a16="http://schemas.microsoft.com/office/drawing/2014/main" id="{FE0D0DD2-E02C-FF1E-A202-78C3FC30B386}"/>
              </a:ext>
              <a:ext uri="{C183D7F6-B498-43B3-948B-1728B52AA6E4}">
                <adec:decorative xmlns:adec="http://schemas.microsoft.com/office/drawing/2017/decorative" val="1"/>
              </a:ext>
            </a:extLst>
          </p:cNvPr>
          <p:cNvSpPr/>
          <p:nvPr/>
        </p:nvSpPr>
        <p:spPr bwMode="auto">
          <a:xfrm>
            <a:off x="3808147"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1" name="Freeform: Shape 1040">
            <a:extLst>
              <a:ext uri="{FF2B5EF4-FFF2-40B4-BE49-F238E27FC236}">
                <a16:creationId xmlns:a16="http://schemas.microsoft.com/office/drawing/2014/main" id="{4AD36113-F048-4927-518B-0D84AABA7C5B}"/>
              </a:ext>
              <a:ext uri="{C183D7F6-B498-43B3-948B-1728B52AA6E4}">
                <adec:decorative xmlns:adec="http://schemas.microsoft.com/office/drawing/2017/decorative" val="1"/>
              </a:ext>
            </a:extLst>
          </p:cNvPr>
          <p:cNvSpPr/>
          <p:nvPr/>
        </p:nvSpPr>
        <p:spPr bwMode="auto">
          <a:xfrm>
            <a:off x="3440609" y="4943840"/>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F18594F5-CB69-A292-B41B-33A8A2867A08}"/>
              </a:ext>
              <a:ext uri="{C183D7F6-B498-43B3-948B-1728B52AA6E4}">
                <adec:decorative xmlns:adec="http://schemas.microsoft.com/office/drawing/2017/decorative" val="1"/>
              </a:ext>
            </a:extLst>
          </p:cNvPr>
          <p:cNvCxnSpPr>
            <a:cxnSpLocks/>
          </p:cNvCxnSpPr>
          <p:nvPr/>
        </p:nvCxnSpPr>
        <p:spPr>
          <a:xfrm flipH="1">
            <a:off x="5076185" y="569628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E56AFAD-1F94-DB9D-9E12-8F0A592AB63D}"/>
              </a:ext>
            </a:extLst>
          </p:cNvPr>
          <p:cNvSpPr txBox="1"/>
          <p:nvPr/>
        </p:nvSpPr>
        <p:spPr>
          <a:xfrm>
            <a:off x="3808147" y="347669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Try different parameters</a:t>
            </a:r>
          </a:p>
        </p:txBody>
      </p:sp>
      <p:sp>
        <p:nvSpPr>
          <p:cNvPr id="44" name="Rectangle: Rounded Corners 26">
            <a:extLst>
              <a:ext uri="{FF2B5EF4-FFF2-40B4-BE49-F238E27FC236}">
                <a16:creationId xmlns:a16="http://schemas.microsoft.com/office/drawing/2014/main" id="{DE399839-6C67-8EF2-8A6B-C4963A8DB732}"/>
              </a:ext>
              <a:ext uri="{C183D7F6-B498-43B3-948B-1728B52AA6E4}">
                <adec:decorative xmlns:adec="http://schemas.microsoft.com/office/drawing/2017/decorative" val="1"/>
              </a:ext>
            </a:extLst>
          </p:cNvPr>
          <p:cNvSpPr/>
          <p:nvPr/>
        </p:nvSpPr>
        <p:spPr bwMode="auto">
          <a:xfrm>
            <a:off x="3849728" y="5276147"/>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51562DA0-A4C7-BDE9-1696-6ED56AC7C345}"/>
              </a:ext>
            </a:extLst>
          </p:cNvPr>
          <p:cNvSpPr txBox="1"/>
          <p:nvPr/>
        </p:nvSpPr>
        <p:spPr>
          <a:xfrm>
            <a:off x="3916542" y="5582061"/>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cxnSp>
        <p:nvCxnSpPr>
          <p:cNvPr id="46" name="Straight Arrow Connector 45">
            <a:extLst>
              <a:ext uri="{FF2B5EF4-FFF2-40B4-BE49-F238E27FC236}">
                <a16:creationId xmlns:a16="http://schemas.microsoft.com/office/drawing/2014/main" id="{1208F432-C065-C03D-7074-700A0E6FD0FE}"/>
              </a:ext>
              <a:ext uri="{C183D7F6-B498-43B3-948B-1728B52AA6E4}">
                <adec:decorative xmlns:adec="http://schemas.microsoft.com/office/drawing/2017/decorative" val="1"/>
              </a:ext>
            </a:extLst>
          </p:cNvPr>
          <p:cNvCxnSpPr>
            <a:cxnSpLocks/>
          </p:cNvCxnSpPr>
          <p:nvPr/>
        </p:nvCxnSpPr>
        <p:spPr>
          <a:xfrm>
            <a:off x="6953995" y="3858733"/>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7" name="Rectangle: Rounded Corners 47">
            <a:extLst>
              <a:ext uri="{FF2B5EF4-FFF2-40B4-BE49-F238E27FC236}">
                <a16:creationId xmlns:a16="http://schemas.microsoft.com/office/drawing/2014/main" id="{2BBE46BE-9A18-B9ED-049C-C2C758568382}"/>
              </a:ext>
              <a:ext uri="{C183D7F6-B498-43B3-948B-1728B52AA6E4}">
                <adec:decorative xmlns:adec="http://schemas.microsoft.com/office/drawing/2017/decorative" val="1"/>
              </a:ext>
            </a:extLst>
          </p:cNvPr>
          <p:cNvSpPr/>
          <p:nvPr/>
        </p:nvSpPr>
        <p:spPr bwMode="auto">
          <a:xfrm>
            <a:off x="6262714" y="2340829"/>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85E72D51-8079-B39D-7ED7-EF7A455050DE}"/>
              </a:ext>
            </a:extLst>
          </p:cNvPr>
          <p:cNvSpPr txBox="1"/>
          <p:nvPr/>
        </p:nvSpPr>
        <p:spPr>
          <a:xfrm>
            <a:off x="6262714" y="239911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49" name="Rectangle: Rounded Corners 51">
            <a:extLst>
              <a:ext uri="{FF2B5EF4-FFF2-40B4-BE49-F238E27FC236}">
                <a16:creationId xmlns:a16="http://schemas.microsoft.com/office/drawing/2014/main" id="{AE6EA42C-EAF5-13AC-CD7E-DC758F66E39B}"/>
              </a:ext>
              <a:ext uri="{C183D7F6-B498-43B3-948B-1728B52AA6E4}">
                <adec:decorative xmlns:adec="http://schemas.microsoft.com/office/drawing/2017/decorative" val="1"/>
              </a:ext>
            </a:extLst>
          </p:cNvPr>
          <p:cNvSpPr/>
          <p:nvPr/>
        </p:nvSpPr>
        <p:spPr bwMode="auto">
          <a:xfrm>
            <a:off x="6262714" y="3314116"/>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F1639B8-9B28-64ED-5556-33A333F4B276}"/>
              </a:ext>
            </a:extLst>
          </p:cNvPr>
          <p:cNvSpPr txBox="1"/>
          <p:nvPr/>
        </p:nvSpPr>
        <p:spPr>
          <a:xfrm>
            <a:off x="6262714" y="348631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answers</a:t>
            </a:r>
          </a:p>
        </p:txBody>
      </p:sp>
      <p:grpSp>
        <p:nvGrpSpPr>
          <p:cNvPr id="51" name="Group 50">
            <a:extLst>
              <a:ext uri="{FF2B5EF4-FFF2-40B4-BE49-F238E27FC236}">
                <a16:creationId xmlns:a16="http://schemas.microsoft.com/office/drawing/2014/main" id="{D220990D-11B9-DEFB-DA9D-068902297FC0}"/>
              </a:ext>
              <a:ext uri="{C183D7F6-B498-43B3-948B-1728B52AA6E4}">
                <adec:decorative xmlns:adec="http://schemas.microsoft.com/office/drawing/2017/decorative" val="1"/>
              </a:ext>
            </a:extLst>
          </p:cNvPr>
          <p:cNvGrpSpPr/>
          <p:nvPr/>
        </p:nvGrpSpPr>
        <p:grpSpPr>
          <a:xfrm>
            <a:off x="8997437" y="1808536"/>
            <a:ext cx="2451385" cy="4583765"/>
            <a:chOff x="588263" y="1544661"/>
            <a:chExt cx="3445470" cy="4583765"/>
          </a:xfrm>
          <a:solidFill>
            <a:schemeClr val="accent2">
              <a:lumMod val="60000"/>
              <a:lumOff val="40000"/>
            </a:schemeClr>
          </a:solidFill>
        </p:grpSpPr>
        <p:sp>
          <p:nvSpPr>
            <p:cNvPr id="52" name="Rectangle: Rounded Corners 1031" descr="Dark: small container">
              <a:extLst>
                <a:ext uri="{FF2B5EF4-FFF2-40B4-BE49-F238E27FC236}">
                  <a16:creationId xmlns:a16="http://schemas.microsoft.com/office/drawing/2014/main" id="{31360203-D5DE-6D70-7DC2-0936B1D1B22C}"/>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3" name="Rounded Rectangle 4" descr="Dark Pattern: Sprinkles">
              <a:extLst>
                <a:ext uri="{FF2B5EF4-FFF2-40B4-BE49-F238E27FC236}">
                  <a16:creationId xmlns:a16="http://schemas.microsoft.com/office/drawing/2014/main" id="{4780B251-9541-13AC-E38F-2590D25B42B5}"/>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Top Corners Rounded 14" descr="Dark - small container front layer">
              <a:extLst>
                <a:ext uri="{FF2B5EF4-FFF2-40B4-BE49-F238E27FC236}">
                  <a16:creationId xmlns:a16="http://schemas.microsoft.com/office/drawing/2014/main" id="{31EEE16B-A58C-DCA1-FF0E-81DA57575F0D}"/>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55" name="Straight Connector 54">
            <a:extLst>
              <a:ext uri="{FF2B5EF4-FFF2-40B4-BE49-F238E27FC236}">
                <a16:creationId xmlns:a16="http://schemas.microsoft.com/office/drawing/2014/main" id="{8C1E5B79-BCF0-C88F-FFE9-597850F56D58}"/>
              </a:ext>
              <a:ext uri="{C183D7F6-B498-43B3-948B-1728B52AA6E4}">
                <adec:decorative xmlns:adec="http://schemas.microsoft.com/office/drawing/2017/decorative" val="1"/>
              </a:ext>
            </a:extLst>
          </p:cNvPr>
          <p:cNvCxnSpPr>
            <a:cxnSpLocks/>
          </p:cNvCxnSpPr>
          <p:nvPr/>
        </p:nvCxnSpPr>
        <p:spPr>
          <a:xfrm flipH="1">
            <a:off x="7594317" y="5696530"/>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1058">
            <a:extLst>
              <a:ext uri="{FF2B5EF4-FFF2-40B4-BE49-F238E27FC236}">
                <a16:creationId xmlns:a16="http://schemas.microsoft.com/office/drawing/2014/main" id="{CBDF234A-D790-67E4-DD8A-549B0F707746}"/>
              </a:ext>
              <a:ext uri="{C183D7F6-B498-43B3-948B-1728B52AA6E4}">
                <adec:decorative xmlns:adec="http://schemas.microsoft.com/office/drawing/2017/decorative" val="1"/>
              </a:ext>
            </a:extLst>
          </p:cNvPr>
          <p:cNvSpPr/>
          <p:nvPr/>
        </p:nvSpPr>
        <p:spPr bwMode="auto">
          <a:xfrm>
            <a:off x="6256375" y="5274898"/>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7" name="TextBox 56">
            <a:extLst>
              <a:ext uri="{FF2B5EF4-FFF2-40B4-BE49-F238E27FC236}">
                <a16:creationId xmlns:a16="http://schemas.microsoft.com/office/drawing/2014/main" id="{1E4F59B0-FC8B-1F55-B6D8-CA89D801B705}"/>
              </a:ext>
            </a:extLst>
          </p:cNvPr>
          <p:cNvSpPr txBox="1"/>
          <p:nvPr/>
        </p:nvSpPr>
        <p:spPr>
          <a:xfrm>
            <a:off x="6323189" y="5580812"/>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sp>
        <p:nvSpPr>
          <p:cNvPr id="58" name="Rectangle: Rounded Corners 1027">
            <a:extLst>
              <a:ext uri="{FF2B5EF4-FFF2-40B4-BE49-F238E27FC236}">
                <a16:creationId xmlns:a16="http://schemas.microsoft.com/office/drawing/2014/main" id="{E6385F82-56A4-A09C-9C25-CEF2CC6FB797}"/>
              </a:ext>
              <a:ext uri="{C183D7F6-B498-43B3-948B-1728B52AA6E4}">
                <adec:decorative xmlns:adec="http://schemas.microsoft.com/office/drawing/2017/decorative" val="1"/>
              </a:ext>
            </a:extLst>
          </p:cNvPr>
          <p:cNvSpPr/>
          <p:nvPr/>
        </p:nvSpPr>
        <p:spPr bwMode="auto">
          <a:xfrm>
            <a:off x="9162425" y="2340829"/>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9BE2F58-F155-15E4-B46B-3922327FFF14}"/>
              </a:ext>
            </a:extLst>
          </p:cNvPr>
          <p:cNvSpPr txBox="1"/>
          <p:nvPr/>
        </p:nvSpPr>
        <p:spPr>
          <a:xfrm>
            <a:off x="9162425" y="2506831"/>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Deploy app to users</a:t>
            </a:r>
          </a:p>
        </p:txBody>
      </p:sp>
      <p:sp>
        <p:nvSpPr>
          <p:cNvPr id="60" name="Freeform: Shape 1039">
            <a:extLst>
              <a:ext uri="{FF2B5EF4-FFF2-40B4-BE49-F238E27FC236}">
                <a16:creationId xmlns:a16="http://schemas.microsoft.com/office/drawing/2014/main" id="{0A11FD93-1942-8D95-EF62-51459201B394}"/>
              </a:ext>
              <a:ext uri="{C183D7F6-B498-43B3-948B-1728B52AA6E4}">
                <adec:decorative xmlns:adec="http://schemas.microsoft.com/office/drawing/2017/decorative" val="1"/>
              </a:ext>
            </a:extLst>
          </p:cNvPr>
          <p:cNvSpPr/>
          <p:nvPr/>
        </p:nvSpPr>
        <p:spPr bwMode="auto">
          <a:xfrm>
            <a:off x="2766611" y="2594410"/>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1" name="Straight Arrow Connector 60">
            <a:extLst>
              <a:ext uri="{FF2B5EF4-FFF2-40B4-BE49-F238E27FC236}">
                <a16:creationId xmlns:a16="http://schemas.microsoft.com/office/drawing/2014/main" id="{DA5CE2B6-974B-7BAF-C882-747681F3439E}"/>
              </a:ext>
              <a:ext uri="{C183D7F6-B498-43B3-948B-1728B52AA6E4}">
                <adec:decorative xmlns:adec="http://schemas.microsoft.com/office/drawing/2017/decorative" val="1"/>
              </a:ext>
            </a:extLst>
          </p:cNvPr>
          <p:cNvCxnSpPr>
            <a:cxnSpLocks/>
          </p:cNvCxnSpPr>
          <p:nvPr/>
        </p:nvCxnSpPr>
        <p:spPr>
          <a:xfrm flipH="1">
            <a:off x="3661693" y="6658800"/>
            <a:ext cx="26748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38A979A-90B6-68A5-9C15-2B27A371246A}"/>
              </a:ext>
              <a:ext uri="{C183D7F6-B498-43B3-948B-1728B52AA6E4}">
                <adec:decorative xmlns:adec="http://schemas.microsoft.com/office/drawing/2017/decorative" val="1"/>
              </a:ext>
            </a:extLst>
          </p:cNvPr>
          <p:cNvSpPr txBox="1"/>
          <p:nvPr/>
        </p:nvSpPr>
        <p:spPr>
          <a:xfrm>
            <a:off x="3889970" y="6542723"/>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3" name="Freeform: Shape 1044">
            <a:extLst>
              <a:ext uri="{FF2B5EF4-FFF2-40B4-BE49-F238E27FC236}">
                <a16:creationId xmlns:a16="http://schemas.microsoft.com/office/drawing/2014/main" id="{3758D22E-8863-721D-1F1C-71B6613D8D9F}"/>
              </a:ext>
              <a:ext uri="{C183D7F6-B498-43B3-948B-1728B52AA6E4}">
                <adec:decorative xmlns:adec="http://schemas.microsoft.com/office/drawing/2017/decorative" val="1"/>
              </a:ext>
            </a:extLst>
          </p:cNvPr>
          <p:cNvSpPr/>
          <p:nvPr/>
        </p:nvSpPr>
        <p:spPr bwMode="auto">
          <a:xfrm>
            <a:off x="5753715" y="2594409"/>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64" name="Straight Arrow Connector 63">
            <a:extLst>
              <a:ext uri="{FF2B5EF4-FFF2-40B4-BE49-F238E27FC236}">
                <a16:creationId xmlns:a16="http://schemas.microsoft.com/office/drawing/2014/main" id="{69D0E0F7-D5EC-9F82-D4ED-B41AB9D60A05}"/>
              </a:ext>
              <a:ext uri="{C183D7F6-B498-43B3-948B-1728B52AA6E4}">
                <adec:decorative xmlns:adec="http://schemas.microsoft.com/office/drawing/2017/decorative" val="1"/>
              </a:ext>
            </a:extLst>
          </p:cNvPr>
          <p:cNvCxnSpPr>
            <a:cxnSpLocks/>
          </p:cNvCxnSpPr>
          <p:nvPr/>
        </p:nvCxnSpPr>
        <p:spPr>
          <a:xfrm flipH="1">
            <a:off x="4801607" y="6646715"/>
            <a:ext cx="2136937" cy="1085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9B40762-7242-57F2-EC41-028C08E4D451}"/>
              </a:ext>
              <a:ext uri="{C183D7F6-B498-43B3-948B-1728B52AA6E4}">
                <adec:decorative xmlns:adec="http://schemas.microsoft.com/office/drawing/2017/decorative" val="1"/>
              </a:ext>
            </a:extLst>
          </p:cNvPr>
          <p:cNvSpPr txBox="1"/>
          <p:nvPr/>
        </p:nvSpPr>
        <p:spPr>
          <a:xfrm>
            <a:off x="6490109" y="6542723"/>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n-ea"/>
                <a:cs typeface="+mn-cs"/>
              </a:rPr>
              <a:t>No</a:t>
            </a:r>
          </a:p>
        </p:txBody>
      </p:sp>
      <p:sp>
        <p:nvSpPr>
          <p:cNvPr id="66" name="TextBox 65">
            <a:extLst>
              <a:ext uri="{FF2B5EF4-FFF2-40B4-BE49-F238E27FC236}">
                <a16:creationId xmlns:a16="http://schemas.microsoft.com/office/drawing/2014/main" id="{9259FC5B-668C-6F4B-D559-2238EA2FE491}"/>
              </a:ext>
              <a:ext uri="{C183D7F6-B498-43B3-948B-1728B52AA6E4}">
                <adec:decorative xmlns:adec="http://schemas.microsoft.com/office/drawing/2017/decorative" val="1"/>
              </a:ext>
            </a:extLst>
          </p:cNvPr>
          <p:cNvSpPr txBox="1"/>
          <p:nvPr/>
        </p:nvSpPr>
        <p:spPr>
          <a:xfrm>
            <a:off x="5421437" y="556780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7" name="Freeform: Shape 1060">
            <a:extLst>
              <a:ext uri="{FF2B5EF4-FFF2-40B4-BE49-F238E27FC236}">
                <a16:creationId xmlns:a16="http://schemas.microsoft.com/office/drawing/2014/main" id="{79047F47-FFDE-4313-DFC4-35A4845C2EA4}"/>
              </a:ext>
              <a:ext uri="{C183D7F6-B498-43B3-948B-1728B52AA6E4}">
                <adec:decorative xmlns:adec="http://schemas.microsoft.com/office/drawing/2017/decorative" val="1"/>
              </a:ext>
            </a:extLst>
          </p:cNvPr>
          <p:cNvSpPr/>
          <p:nvPr/>
        </p:nvSpPr>
        <p:spPr bwMode="auto">
          <a:xfrm>
            <a:off x="8154275" y="2636965"/>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C5DA91A8-03A6-0F48-C3B6-D1037142C2C6}"/>
              </a:ext>
              <a:ext uri="{C183D7F6-B498-43B3-948B-1728B52AA6E4}">
                <adec:decorative xmlns:adec="http://schemas.microsoft.com/office/drawing/2017/decorative" val="1"/>
              </a:ext>
            </a:extLst>
          </p:cNvPr>
          <p:cNvSpPr txBox="1"/>
          <p:nvPr/>
        </p:nvSpPr>
        <p:spPr>
          <a:xfrm>
            <a:off x="8017787" y="5568050"/>
            <a:ext cx="431586"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69" name="Rectangle: Rounded Corners 37">
            <a:extLst>
              <a:ext uri="{FF2B5EF4-FFF2-40B4-BE49-F238E27FC236}">
                <a16:creationId xmlns:a16="http://schemas.microsoft.com/office/drawing/2014/main" id="{E7ED8860-2101-8B12-61B7-FE36D5D1310F}"/>
              </a:ext>
              <a:ext uri="{C183D7F6-B498-43B3-948B-1728B52AA6E4}">
                <adec:decorative xmlns:adec="http://schemas.microsoft.com/office/drawing/2017/decorative" val="1"/>
              </a:ext>
            </a:extLst>
          </p:cNvPr>
          <p:cNvSpPr/>
          <p:nvPr/>
        </p:nvSpPr>
        <p:spPr bwMode="auto">
          <a:xfrm>
            <a:off x="3827313" y="4298106"/>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D9A65674-D7A2-0FA7-D27C-46E32A1AE2C2}"/>
              </a:ext>
            </a:extLst>
          </p:cNvPr>
          <p:cNvSpPr txBox="1"/>
          <p:nvPr/>
        </p:nvSpPr>
        <p:spPr>
          <a:xfrm>
            <a:off x="3849728" y="4464108"/>
            <a:ext cx="2071976"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Change defaults</a:t>
            </a:r>
          </a:p>
        </p:txBody>
      </p:sp>
      <p:sp>
        <p:nvSpPr>
          <p:cNvPr id="71" name="Rectangle: Rounded Corners 39">
            <a:extLst>
              <a:ext uri="{FF2B5EF4-FFF2-40B4-BE49-F238E27FC236}">
                <a16:creationId xmlns:a16="http://schemas.microsoft.com/office/drawing/2014/main" id="{C7388992-A347-4585-B6A7-C5D302D86485}"/>
              </a:ext>
              <a:ext uri="{C183D7F6-B498-43B3-948B-1728B52AA6E4}">
                <adec:decorative xmlns:adec="http://schemas.microsoft.com/office/drawing/2017/decorative" val="1"/>
              </a:ext>
            </a:extLst>
          </p:cNvPr>
          <p:cNvSpPr/>
          <p:nvPr/>
        </p:nvSpPr>
        <p:spPr bwMode="auto">
          <a:xfrm>
            <a:off x="9163944" y="4298106"/>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A98F0954-D9BE-484F-414B-9CB43FDDFA08}"/>
              </a:ext>
            </a:extLst>
          </p:cNvPr>
          <p:cNvSpPr txBox="1"/>
          <p:nvPr/>
        </p:nvSpPr>
        <p:spPr>
          <a:xfrm>
            <a:off x="9162425" y="435638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Integrate into</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application</a:t>
            </a:r>
          </a:p>
        </p:txBody>
      </p:sp>
      <p:sp>
        <p:nvSpPr>
          <p:cNvPr id="73" name="Rectangle: Rounded Corners 15">
            <a:extLst>
              <a:ext uri="{FF2B5EF4-FFF2-40B4-BE49-F238E27FC236}">
                <a16:creationId xmlns:a16="http://schemas.microsoft.com/office/drawing/2014/main" id="{A4E32DBE-30CA-2924-58B5-A104666A0D0E}"/>
              </a:ext>
              <a:ext uri="{C183D7F6-B498-43B3-948B-1728B52AA6E4}">
                <adec:decorative xmlns:adec="http://schemas.microsoft.com/office/drawing/2017/decorative" val="1"/>
              </a:ext>
            </a:extLst>
          </p:cNvPr>
          <p:cNvSpPr/>
          <p:nvPr/>
        </p:nvSpPr>
        <p:spPr bwMode="auto">
          <a:xfrm>
            <a:off x="911067" y="5374433"/>
            <a:ext cx="2118370" cy="790539"/>
          </a:xfrm>
          <a:prstGeom prst="roundRect">
            <a:avLst>
              <a:gd name="adj" fmla="val 1388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A3258E30-BFA0-DD5A-766D-029C1A50092F}"/>
              </a:ext>
            </a:extLst>
          </p:cNvPr>
          <p:cNvSpPr txBox="1"/>
          <p:nvPr/>
        </p:nvSpPr>
        <p:spPr>
          <a:xfrm>
            <a:off x="969664" y="5543589"/>
            <a:ext cx="1993956"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Improve the prompt and RAG flow</a:t>
            </a:r>
          </a:p>
        </p:txBody>
      </p:sp>
      <p:cxnSp>
        <p:nvCxnSpPr>
          <p:cNvPr id="75" name="Straight Arrow Connector 74">
            <a:extLst>
              <a:ext uri="{FF2B5EF4-FFF2-40B4-BE49-F238E27FC236}">
                <a16:creationId xmlns:a16="http://schemas.microsoft.com/office/drawing/2014/main" id="{3E9AF003-428E-50D3-1106-0489B49F45E2}"/>
              </a:ext>
              <a:ext uri="{C183D7F6-B498-43B3-948B-1728B52AA6E4}">
                <adec:decorative xmlns:adec="http://schemas.microsoft.com/office/drawing/2017/decorative" val="1"/>
              </a:ext>
            </a:extLst>
          </p:cNvPr>
          <p:cNvCxnSpPr>
            <a:cxnSpLocks/>
          </p:cNvCxnSpPr>
          <p:nvPr/>
        </p:nvCxnSpPr>
        <p:spPr>
          <a:xfrm>
            <a:off x="1970252" y="288308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4B6D78D-FDA8-98B1-D2C0-6DACC255E033}"/>
              </a:ext>
              <a:ext uri="{C183D7F6-B498-43B3-948B-1728B52AA6E4}">
                <adec:decorative xmlns:adec="http://schemas.microsoft.com/office/drawing/2017/decorative" val="1"/>
              </a:ext>
            </a:extLst>
          </p:cNvPr>
          <p:cNvCxnSpPr>
            <a:cxnSpLocks/>
          </p:cNvCxnSpPr>
          <p:nvPr/>
        </p:nvCxnSpPr>
        <p:spPr>
          <a:xfrm>
            <a:off x="1970252" y="3824401"/>
            <a:ext cx="0" cy="47370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7" name="Rectangle: Rounded Corners 11">
            <a:extLst>
              <a:ext uri="{FF2B5EF4-FFF2-40B4-BE49-F238E27FC236}">
                <a16:creationId xmlns:a16="http://schemas.microsoft.com/office/drawing/2014/main" id="{C3A23CA7-C005-D86F-1AE7-E5FCDE1F8F42}"/>
              </a:ext>
              <a:ext uri="{C183D7F6-B498-43B3-948B-1728B52AA6E4}">
                <adec:decorative xmlns:adec="http://schemas.microsoft.com/office/drawing/2017/decorative" val="1"/>
              </a:ext>
            </a:extLst>
          </p:cNvPr>
          <p:cNvSpPr/>
          <p:nvPr/>
        </p:nvSpPr>
        <p:spPr bwMode="auto">
          <a:xfrm>
            <a:off x="909548" y="3318872"/>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74C64CEE-18F8-90EB-4D2F-7913294E468C}"/>
              </a:ext>
            </a:extLst>
          </p:cNvPr>
          <p:cNvSpPr txBox="1"/>
          <p:nvPr/>
        </p:nvSpPr>
        <p:spPr>
          <a:xfrm>
            <a:off x="909548" y="3486316"/>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Connect to your data</a:t>
            </a:r>
          </a:p>
        </p:txBody>
      </p:sp>
      <p:cxnSp>
        <p:nvCxnSpPr>
          <p:cNvPr id="79" name="Straight Arrow Connector 78">
            <a:extLst>
              <a:ext uri="{FF2B5EF4-FFF2-40B4-BE49-F238E27FC236}">
                <a16:creationId xmlns:a16="http://schemas.microsoft.com/office/drawing/2014/main" id="{5637F4FF-CD6A-7937-D04D-C6B12E5373E1}"/>
              </a:ext>
              <a:ext uri="{C183D7F6-B498-43B3-948B-1728B52AA6E4}">
                <adec:decorative xmlns:adec="http://schemas.microsoft.com/office/drawing/2017/decorative" val="1"/>
              </a:ext>
            </a:extLst>
          </p:cNvPr>
          <p:cNvCxnSpPr>
            <a:cxnSpLocks/>
          </p:cNvCxnSpPr>
          <p:nvPr/>
        </p:nvCxnSpPr>
        <p:spPr>
          <a:xfrm>
            <a:off x="1970252" y="4853577"/>
            <a:ext cx="0" cy="520856"/>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0" name="Rectangle: Rounded Corners 13">
            <a:extLst>
              <a:ext uri="{FF2B5EF4-FFF2-40B4-BE49-F238E27FC236}">
                <a16:creationId xmlns:a16="http://schemas.microsoft.com/office/drawing/2014/main" id="{F1B302E0-71A7-2A02-6AEC-86ECDB64E974}"/>
              </a:ext>
              <a:ext uri="{C183D7F6-B498-43B3-948B-1728B52AA6E4}">
                <adec:decorative xmlns:adec="http://schemas.microsoft.com/office/drawing/2017/decorative" val="1"/>
              </a:ext>
            </a:extLst>
          </p:cNvPr>
          <p:cNvSpPr/>
          <p:nvPr/>
        </p:nvSpPr>
        <p:spPr bwMode="auto">
          <a:xfrm>
            <a:off x="911067" y="4298106"/>
            <a:ext cx="2118370" cy="645734"/>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DDF9BAB1-4167-C8CA-A294-58EB8726E303}"/>
              </a:ext>
            </a:extLst>
          </p:cNvPr>
          <p:cNvSpPr txBox="1"/>
          <p:nvPr/>
        </p:nvSpPr>
        <p:spPr>
          <a:xfrm>
            <a:off x="1166673" y="4400383"/>
            <a:ext cx="1607668" cy="441180"/>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Customize prompt for domain</a:t>
            </a:r>
          </a:p>
        </p:txBody>
      </p:sp>
      <p:cxnSp>
        <p:nvCxnSpPr>
          <p:cNvPr id="82" name="Straight Arrow Connector 81">
            <a:extLst>
              <a:ext uri="{FF2B5EF4-FFF2-40B4-BE49-F238E27FC236}">
                <a16:creationId xmlns:a16="http://schemas.microsoft.com/office/drawing/2014/main" id="{1229EC86-E025-54D3-5614-F73691E06E5D}"/>
              </a:ext>
              <a:ext uri="{C183D7F6-B498-43B3-948B-1728B52AA6E4}">
                <adec:decorative xmlns:adec="http://schemas.microsoft.com/office/drawing/2017/decorative" val="1"/>
              </a:ext>
            </a:extLst>
          </p:cNvPr>
          <p:cNvCxnSpPr>
            <a:cxnSpLocks/>
          </p:cNvCxnSpPr>
          <p:nvPr/>
        </p:nvCxnSpPr>
        <p:spPr>
          <a:xfrm>
            <a:off x="7323418" y="2883088"/>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54CB1AA-584B-D962-C9CB-F2939B7CC504}"/>
              </a:ext>
              <a:ext uri="{C183D7F6-B498-43B3-948B-1728B52AA6E4}">
                <adec:decorative xmlns:adec="http://schemas.microsoft.com/office/drawing/2017/decorative" val="1"/>
              </a:ext>
            </a:extLst>
          </p:cNvPr>
          <p:cNvCxnSpPr>
            <a:cxnSpLocks/>
          </p:cNvCxnSpPr>
          <p:nvPr/>
        </p:nvCxnSpPr>
        <p:spPr>
          <a:xfrm>
            <a:off x="10223129" y="2884033"/>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CCBFBB3-AFF1-0EFD-5BA3-C675AEE0DC42}"/>
              </a:ext>
              <a:ext uri="{C183D7F6-B498-43B3-948B-1728B52AA6E4}">
                <adec:decorative xmlns:adec="http://schemas.microsoft.com/office/drawing/2017/decorative" val="1"/>
              </a:ext>
            </a:extLst>
          </p:cNvPr>
          <p:cNvCxnSpPr>
            <a:cxnSpLocks/>
          </p:cNvCxnSpPr>
          <p:nvPr/>
        </p:nvCxnSpPr>
        <p:spPr>
          <a:xfrm>
            <a:off x="10223129" y="3827540"/>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85" name="Rectangle: Rounded Corners 1029">
            <a:extLst>
              <a:ext uri="{FF2B5EF4-FFF2-40B4-BE49-F238E27FC236}">
                <a16:creationId xmlns:a16="http://schemas.microsoft.com/office/drawing/2014/main" id="{C8192687-C713-40D1-A547-810E7390C4B9}"/>
              </a:ext>
              <a:ext uri="{C183D7F6-B498-43B3-948B-1728B52AA6E4}">
                <adec:decorative xmlns:adec="http://schemas.microsoft.com/office/drawing/2017/decorative" val="1"/>
              </a:ext>
            </a:extLst>
          </p:cNvPr>
          <p:cNvSpPr/>
          <p:nvPr/>
        </p:nvSpPr>
        <p:spPr bwMode="auto">
          <a:xfrm>
            <a:off x="9162425" y="3314116"/>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8643C3E7-84E4-F659-9595-932D95F680B1}"/>
              </a:ext>
            </a:extLst>
          </p:cNvPr>
          <p:cNvSpPr txBox="1"/>
          <p:nvPr/>
        </p:nvSpPr>
        <p:spPr>
          <a:xfrm>
            <a:off x="9162425" y="3372993"/>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Add monitoring</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and alerts</a:t>
            </a:r>
          </a:p>
        </p:txBody>
      </p:sp>
      <p:sp>
        <p:nvSpPr>
          <p:cNvPr id="88" name="Rounded Rectangle 18" descr="Announcing&#10;">
            <a:extLst>
              <a:ext uri="{FF2B5EF4-FFF2-40B4-BE49-F238E27FC236}">
                <a16:creationId xmlns:a16="http://schemas.microsoft.com/office/drawing/2014/main" id="{B198923B-1E06-5A4E-21B3-9EE8113A0834}"/>
              </a:ext>
            </a:extLst>
          </p:cNvPr>
          <p:cNvSpPr/>
          <p:nvPr/>
        </p:nvSpPr>
        <p:spPr bwMode="auto">
          <a:xfrm>
            <a:off x="610987" y="1519911"/>
            <a:ext cx="2717194" cy="437120"/>
          </a:xfrm>
          <a:prstGeom prst="roundRect">
            <a:avLst>
              <a:gd name="adj" fmla="val 50000"/>
            </a:avLst>
          </a:prstGeom>
          <a:gradFill flip="none" rotWithShape="1">
            <a:gsLst>
              <a:gs pos="100000">
                <a:srgbClr val="0078D4"/>
              </a:gs>
              <a:gs pos="6000">
                <a:srgbClr val="8DC8E8"/>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1. Ideating/exploring</a:t>
            </a:r>
          </a:p>
        </p:txBody>
      </p:sp>
      <p:sp>
        <p:nvSpPr>
          <p:cNvPr id="89" name="Rounded Rectangle 18" descr="Announcing&#10;">
            <a:extLst>
              <a:ext uri="{FF2B5EF4-FFF2-40B4-BE49-F238E27FC236}">
                <a16:creationId xmlns:a16="http://schemas.microsoft.com/office/drawing/2014/main" id="{79A11BF3-5909-B152-38A2-C9E5FCC6A354}"/>
              </a:ext>
            </a:extLst>
          </p:cNvPr>
          <p:cNvSpPr/>
          <p:nvPr/>
        </p:nvSpPr>
        <p:spPr bwMode="auto">
          <a:xfrm>
            <a:off x="3525128" y="1519911"/>
            <a:ext cx="5141744" cy="438245"/>
          </a:xfrm>
          <a:prstGeom prst="roundRect">
            <a:avLst>
              <a:gd name="adj" fmla="val 50000"/>
            </a:avLst>
          </a:prstGeom>
          <a:gradFill flip="none" rotWithShape="1">
            <a:gsLst>
              <a:gs pos="40000">
                <a:srgbClr val="D59ED7"/>
              </a:gs>
              <a:gs pos="100000">
                <a:srgbClr val="C03BC4"/>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2. Building/augmenting</a:t>
            </a:r>
          </a:p>
        </p:txBody>
      </p:sp>
      <p:sp>
        <p:nvSpPr>
          <p:cNvPr id="90" name="Rounded Rectangle 18" descr="Announcing&#10;">
            <a:extLst>
              <a:ext uri="{FF2B5EF4-FFF2-40B4-BE49-F238E27FC236}">
                <a16:creationId xmlns:a16="http://schemas.microsoft.com/office/drawing/2014/main" id="{1705A044-F868-CFC8-7CD3-D8C00A093BD7}"/>
              </a:ext>
            </a:extLst>
          </p:cNvPr>
          <p:cNvSpPr/>
          <p:nvPr/>
        </p:nvSpPr>
        <p:spPr bwMode="auto">
          <a:xfrm>
            <a:off x="8865245" y="1519912"/>
            <a:ext cx="2715768" cy="437120"/>
          </a:xfrm>
          <a:prstGeom prst="roundRect">
            <a:avLst>
              <a:gd name="adj" fmla="val 50000"/>
            </a:avLst>
          </a:prstGeom>
          <a:gradFill>
            <a:gsLst>
              <a:gs pos="40000">
                <a:srgbClr val="C5B4E3"/>
              </a:gs>
              <a:gs pos="100000">
                <a:srgbClr val="8661C5"/>
              </a:gs>
            </a:gsLst>
            <a:lin ang="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3. Operationalizing</a:t>
            </a:r>
          </a:p>
        </p:txBody>
      </p:sp>
      <p:cxnSp>
        <p:nvCxnSpPr>
          <p:cNvPr id="91" name="Straight Arrow Connector 90">
            <a:extLst>
              <a:ext uri="{FF2B5EF4-FFF2-40B4-BE49-F238E27FC236}">
                <a16:creationId xmlns:a16="http://schemas.microsoft.com/office/drawing/2014/main" id="{BC64BF3F-7F0F-1BFA-B137-3FF4AC0CD2AC}"/>
              </a:ext>
              <a:ext uri="{C183D7F6-B498-43B3-948B-1728B52AA6E4}">
                <adec:decorative xmlns:adec="http://schemas.microsoft.com/office/drawing/2017/decorative" val="1"/>
              </a:ext>
            </a:extLst>
          </p:cNvPr>
          <p:cNvCxnSpPr>
            <a:cxnSpLocks/>
          </p:cNvCxnSpPr>
          <p:nvPr/>
        </p:nvCxnSpPr>
        <p:spPr>
          <a:xfrm>
            <a:off x="6938544" y="6161599"/>
            <a:ext cx="0" cy="485116"/>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5026034-2619-1E47-66D3-56BB45AC1FD5}"/>
              </a:ext>
              <a:ext uri="{C183D7F6-B498-43B3-948B-1728B52AA6E4}">
                <adec:decorative xmlns:adec="http://schemas.microsoft.com/office/drawing/2017/decorative" val="1"/>
              </a:ext>
            </a:extLst>
          </p:cNvPr>
          <p:cNvCxnSpPr>
            <a:cxnSpLocks/>
            <a:endCxn id="41" idx="1"/>
          </p:cNvCxnSpPr>
          <p:nvPr/>
        </p:nvCxnSpPr>
        <p:spPr>
          <a:xfrm flipH="1">
            <a:off x="4537457" y="6658800"/>
            <a:ext cx="264150" cy="0"/>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3913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 Chat App Hack Slide Template" id="{A4A070C9-11E0-BF48-B491-E5EB3487B319}" vid="{62BAF9D5-7A1E-FE4A-8101-117DAEC497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96da845-320a-4090-a8c1-9d38d24895f3">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1" ma:contentTypeDescription="Create a new document." ma:contentTypeScope="" ma:versionID="98777447365a4e99d4086222c40e4c68">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2a669259b813ed9bbbb3dc672542dc47"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DC2842-6EE3-4BCD-A440-AB03E8F31F09}">
  <ds:schemaRefs>
    <ds:schemaRef ds:uri="http://www.w3.org/XML/1998/namespace"/>
    <ds:schemaRef ds:uri="http://purl.org/dc/terms/"/>
    <ds:schemaRef ds:uri="496da845-320a-4090-a8c1-9d38d24895f3"/>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4d763a3d-abd4-45ac-ad35-6c0fa32d5be4"/>
    <ds:schemaRef ds:uri="http://schemas.microsoft.com/sharepoint/v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4B2F883-59EC-4725-B56A-E44352705338}">
  <ds:schemaRefs>
    <ds:schemaRef ds:uri="230e9df3-be65-4c73-a93b-d1236ebd677e"/>
    <ds:schemaRef ds:uri="496da845-320a-4090-a8c1-9d38d24895f3"/>
    <ds:schemaRef ds:uri="4d763a3d-abd4-45ac-ad35-6c0fa32d5b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39D576F-E57F-49F6-B3EC-563D4D313D9C}">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2353</Words>
  <Application>Microsoft Macintosh PowerPoint</Application>
  <PresentationFormat>Widescreen</PresentationFormat>
  <Paragraphs>326</Paragraphs>
  <Slides>39</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Aptos</vt:lpstr>
      <vt:lpstr>Aptos Display</vt:lpstr>
      <vt:lpstr>Arial</vt:lpstr>
      <vt:lpstr>Consolas</vt:lpstr>
      <vt:lpstr>Menlo</vt:lpstr>
      <vt:lpstr>Segoe UI</vt:lpstr>
      <vt:lpstr>Segoe UI Semibold</vt:lpstr>
      <vt:lpstr>Segoe UI Semilight</vt:lpstr>
      <vt:lpstr>Wingdings</vt:lpstr>
      <vt:lpstr>Office Theme</vt:lpstr>
      <vt:lpstr>PowerPoint Presentation</vt:lpstr>
      <vt:lpstr>PowerPoint Presentation</vt:lpstr>
      <vt:lpstr>Evaluating a RAG Chat App</vt:lpstr>
      <vt:lpstr>LLM Ops for RAG Chat Apps</vt:lpstr>
      <vt:lpstr>PowerPoint Presentation</vt:lpstr>
      <vt:lpstr>Are the answers high quality?</vt:lpstr>
      <vt:lpstr>What affects the quality?</vt:lpstr>
      <vt:lpstr>PowerPoint Presentation</vt:lpstr>
      <vt:lpstr>LLM Ops for RAG Chat Apps</vt:lpstr>
      <vt:lpstr>Experimenting with quality factors</vt:lpstr>
      <vt:lpstr>Prompt Refinement</vt:lpstr>
      <vt:lpstr>One size fits all?    No way!</vt:lpstr>
      <vt:lpstr>Prompt Formula</vt:lpstr>
      <vt:lpstr>Prompt Formula Components</vt:lpstr>
      <vt:lpstr>Prompt Formula Components</vt:lpstr>
      <vt:lpstr>Prompt Formula Components</vt:lpstr>
      <vt:lpstr>Applying the Prompt Formula to RAG</vt:lpstr>
      <vt:lpstr>Demo 1</vt:lpstr>
      <vt:lpstr>Applying the Prompt Formula to RAG</vt:lpstr>
      <vt:lpstr>Example System Prompt</vt:lpstr>
      <vt:lpstr>How to find the prompt</vt:lpstr>
      <vt:lpstr>How to find the prompt</vt:lpstr>
      <vt:lpstr>Applying the Prompt Formula</vt:lpstr>
      <vt:lpstr>Demo 2</vt:lpstr>
      <vt:lpstr>PowerPoint Presentation</vt:lpstr>
      <vt:lpstr>LLM Ops for RAG Chat Apps</vt:lpstr>
      <vt:lpstr>AI RAG Chat Evaluator </vt:lpstr>
      <vt:lpstr>Ground truth data</vt:lpstr>
      <vt:lpstr>Evaluation</vt:lpstr>
      <vt:lpstr>Review the metrics across runs</vt:lpstr>
      <vt:lpstr>Compare answers across runs</vt:lpstr>
      <vt:lpstr>Evaluation approach</vt:lpstr>
      <vt:lpstr>PowerPoint Presentation</vt:lpstr>
      <vt:lpstr>LLM Ops for RAG Chat Apps</vt:lpstr>
      <vt:lpstr>Answer logging</vt:lpstr>
      <vt:lpstr>Feedback buttons</vt:lpstr>
      <vt:lpstr>Overall application health</vt:lpstr>
      <vt:lpstr>Content safety errors</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Pamela Fox</dc:creator>
  <cp:lastModifiedBy>Pamela Fox</cp:lastModifiedBy>
  <cp:revision>2</cp:revision>
  <dcterms:created xsi:type="dcterms:W3CDTF">2024-01-25T20:23:52Z</dcterms:created>
  <dcterms:modified xsi:type="dcterms:W3CDTF">2024-02-14T06:26:31Z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0x010100C8F5212CE279FA4ABCCDA2B633FB6206</vt:lpwstr>
  </property>
  <property fmtid="{D5CDD505-2E9C-101B-9397-08002B2CF9AE}" pid="3" name="MediaServiceImageTags">
    <vt:lpwstr/>
  </property>
</Properties>
</file>